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2.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3.xml" ContentType="application/vnd.openxmlformats-officedocument.presentationml.tags+xml"/>
  <Override PartName="/ppt/notesSlides/notesSlide7.xml" ContentType="application/vnd.openxmlformats-officedocument.presentationml.notesSlide+xml"/>
  <Override PartName="/ppt/tags/tag4.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5.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938" r:id="rId1"/>
  </p:sldMasterIdLst>
  <p:notesMasterIdLst>
    <p:notesMasterId r:id="rId19"/>
  </p:notesMasterIdLst>
  <p:handoutMasterIdLst>
    <p:handoutMasterId r:id="rId20"/>
  </p:handoutMasterIdLst>
  <p:sldIdLst>
    <p:sldId id="10226" r:id="rId2"/>
    <p:sldId id="10206" r:id="rId3"/>
    <p:sldId id="10349" r:id="rId4"/>
    <p:sldId id="10329" r:id="rId5"/>
    <p:sldId id="10344" r:id="rId6"/>
    <p:sldId id="10352" r:id="rId7"/>
    <p:sldId id="10343" r:id="rId8"/>
    <p:sldId id="10348" r:id="rId9"/>
    <p:sldId id="10258" r:id="rId10"/>
    <p:sldId id="10260" r:id="rId11"/>
    <p:sldId id="10350" r:id="rId12"/>
    <p:sldId id="10351" r:id="rId13"/>
    <p:sldId id="10353" r:id="rId14"/>
    <p:sldId id="10336" r:id="rId15"/>
    <p:sldId id="10346" r:id="rId16"/>
    <p:sldId id="10347" r:id="rId17"/>
    <p:sldId id="10190" r:id="rId18"/>
  </p:sldIdLst>
  <p:sldSz cx="12858750" cy="7232650"/>
  <p:notesSz cx="6858000" cy="1028700"/>
  <p:custDataLst>
    <p:tags r:id="rId21"/>
  </p:custDataLst>
  <p:defaultTex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39763" indent="-182563"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638" indent="-554038"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328" userDrawn="1">
          <p15:clr>
            <a:srgbClr val="A4A3A4"/>
          </p15:clr>
        </p15:guide>
        <p15:guide id="2" pos="4050" userDrawn="1">
          <p15:clr>
            <a:srgbClr val="A4A3A4"/>
          </p15:clr>
        </p15:guide>
        <p15:guide id="3" pos="557" userDrawn="1">
          <p15:clr>
            <a:srgbClr val="A4A3A4"/>
          </p15:clr>
        </p15:guide>
        <p15:guide id="5" orient="horz" pos="4183" userDrawn="1">
          <p15:clr>
            <a:srgbClr val="A4A3A4"/>
          </p15:clr>
        </p15:guide>
        <p15:guide id="6" pos="7497" userDrawn="1">
          <p15:clr>
            <a:srgbClr val="A4A3A4"/>
          </p15:clr>
        </p15:guide>
        <p15:guide id="7" pos="690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2D7C3"/>
    <a:srgbClr val="FFB700"/>
    <a:srgbClr val="E5DAC9"/>
    <a:srgbClr val="FFC600"/>
    <a:srgbClr val="953D19"/>
    <a:srgbClr val="CC936B"/>
    <a:srgbClr val="CD763D"/>
    <a:srgbClr val="7F1513"/>
    <a:srgbClr val="F89171"/>
    <a:srgbClr val="87878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BD923A2-8816-4311-8322-8EE2819E368D}" v="11" dt="2019-10-03T03:01:37.651"/>
    <p1510:client id="{00E5A2EA-0A68-425D-8510-3771A8DCB6E1}" v="918" dt="2019-09-23T03:00:07.99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413" autoAdjust="0"/>
    <p:restoredTop sz="90792" autoAdjust="0"/>
  </p:normalViewPr>
  <p:slideViewPr>
    <p:cSldViewPr>
      <p:cViewPr varScale="1">
        <p:scale>
          <a:sx n="62" d="100"/>
          <a:sy n="62" d="100"/>
        </p:scale>
        <p:origin x="1032" y="78"/>
      </p:cViewPr>
      <p:guideLst>
        <p:guide orient="horz" pos="328"/>
        <p:guide pos="4050"/>
        <p:guide pos="557"/>
        <p:guide orient="horz" pos="4183"/>
        <p:guide pos="7497"/>
        <p:guide pos="6908"/>
      </p:guideLst>
    </p:cSldViewPr>
  </p:slideViewPr>
  <p:outlineViewPr>
    <p:cViewPr>
      <p:scale>
        <a:sx n="100" d="100"/>
        <a:sy n="100" d="100"/>
      </p:scale>
      <p:origin x="0" y="0"/>
    </p:cViewPr>
  </p:outlineViewPr>
  <p:notesTextViewPr>
    <p:cViewPr>
      <p:scale>
        <a:sx n="1" d="1"/>
        <a:sy n="1" d="1"/>
      </p:scale>
      <p:origin x="0" y="0"/>
    </p:cViewPr>
  </p:notesTextViewPr>
  <p:sorterViewPr>
    <p:cViewPr>
      <p:scale>
        <a:sx n="33" d="100"/>
        <a:sy n="33" d="100"/>
      </p:scale>
      <p:origin x="0" y="0"/>
    </p:cViewPr>
  </p:sorterViewPr>
  <p:notesViewPr>
    <p:cSldViewPr>
      <p:cViewPr varScale="1">
        <p:scale>
          <a:sx n="69" d="100"/>
          <a:sy n="69" d="100"/>
        </p:scale>
        <p:origin x="2826" y="4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5/10/relationships/revisionInfo" Target="revisionInfo.xml"/><Relationship Id="rId3" Type="http://schemas.openxmlformats.org/officeDocument/2006/relationships/slide" Target="slides/slide2.xml"/><Relationship Id="rId21" Type="http://schemas.openxmlformats.org/officeDocument/2006/relationships/tags" Target="tags/tag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9630DBF-D010-4114-9DE3-41E342A27C18}" type="datetimeFigureOut">
              <a:rPr lang="zh-CN" altLang="en-US" smtClean="0"/>
              <a:t>2020/10/7</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4D1D107-4CC9-43CA-8CA8-36E1DF70D5F2}" type="slidenum">
              <a:rPr lang="zh-CN" altLang="en-US" smtClean="0"/>
              <a:t>‹#›</a:t>
            </a:fld>
            <a:endParaRPr lang="zh-CN" altLang="en-US"/>
          </a:p>
        </p:txBody>
      </p:sp>
    </p:spTree>
    <p:extLst>
      <p:ext uri="{BB962C8B-B14F-4D97-AF65-F5344CB8AC3E}">
        <p14:creationId xmlns:p14="http://schemas.microsoft.com/office/powerpoint/2010/main" val="198666007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06024D97-E667-405D-B634-E583E2108D71}" type="datetimeFigureOut">
              <a:rPr lang="zh-CN" altLang="en-US"/>
              <a:pPr>
                <a:defRPr/>
              </a:pPr>
              <a:t>2020/10/7</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418F03C3-53C1-4F10-8DAF-D1F318E96C6E}" type="slidenum">
              <a:rPr lang="zh-CN" altLang="en-US"/>
              <a:pPr/>
              <a:t>‹#›</a:t>
            </a:fld>
            <a:endParaRPr lang="zh-CN" altLang="en-US"/>
          </a:p>
        </p:txBody>
      </p:sp>
    </p:spTree>
    <p:extLst>
      <p:ext uri="{BB962C8B-B14F-4D97-AF65-F5344CB8AC3E}">
        <p14:creationId xmlns:p14="http://schemas.microsoft.com/office/powerpoint/2010/main" val="206054043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300" kern="1200">
        <a:solidFill>
          <a:schemeClr val="tx1"/>
        </a:solidFill>
        <a:latin typeface="+mn-lt"/>
        <a:ea typeface="+mn-ea"/>
        <a:cs typeface="+mn-cs"/>
      </a:defRPr>
    </a:lvl1pPr>
    <a:lvl2pPr marL="455613" algn="l" rtl="0" eaLnBrk="0" fontAlgn="base" hangingPunct="0">
      <a:spcBef>
        <a:spcPct val="30000"/>
      </a:spcBef>
      <a:spcAft>
        <a:spcPct val="0"/>
      </a:spcAft>
      <a:defRPr sz="1300" kern="1200">
        <a:solidFill>
          <a:schemeClr val="tx1"/>
        </a:solidFill>
        <a:latin typeface="+mn-lt"/>
        <a:ea typeface="+mn-ea"/>
        <a:cs typeface="+mn-cs"/>
      </a:defRPr>
    </a:lvl2pPr>
    <a:lvl3pPr marL="912813" algn="l" rtl="0" eaLnBrk="0" fontAlgn="base" hangingPunct="0">
      <a:spcBef>
        <a:spcPct val="30000"/>
      </a:spcBef>
      <a:spcAft>
        <a:spcPct val="0"/>
      </a:spcAft>
      <a:defRPr sz="1300" kern="1200">
        <a:solidFill>
          <a:schemeClr val="tx1"/>
        </a:solidFill>
        <a:latin typeface="+mn-lt"/>
        <a:ea typeface="+mn-ea"/>
        <a:cs typeface="+mn-cs"/>
      </a:defRPr>
    </a:lvl3pPr>
    <a:lvl4pPr marL="1370013" algn="l" rtl="0" eaLnBrk="0" fontAlgn="base" hangingPunct="0">
      <a:spcBef>
        <a:spcPct val="30000"/>
      </a:spcBef>
      <a:spcAft>
        <a:spcPct val="0"/>
      </a:spcAft>
      <a:defRPr sz="1300" kern="1200">
        <a:solidFill>
          <a:schemeClr val="tx1"/>
        </a:solidFill>
        <a:latin typeface="+mn-lt"/>
        <a:ea typeface="+mn-ea"/>
        <a:cs typeface="+mn-cs"/>
      </a:defRPr>
    </a:lvl4pPr>
    <a:lvl5pPr marL="1827213" algn="l" rtl="0" eaLnBrk="0" fontAlgn="base" hangingPunct="0">
      <a:spcBef>
        <a:spcPct val="30000"/>
      </a:spcBef>
      <a:spcAft>
        <a:spcPct val="0"/>
      </a:spcAft>
      <a:defRPr sz="1300" kern="1200">
        <a:solidFill>
          <a:schemeClr val="tx1"/>
        </a:solidFill>
        <a:latin typeface="+mn-lt"/>
        <a:ea typeface="+mn-ea"/>
        <a:cs typeface="+mn-cs"/>
      </a:defRPr>
    </a:lvl5pPr>
    <a:lvl6pPr marL="2285493" algn="l" defTabSz="914197" rtl="0" eaLnBrk="1" latinLnBrk="0" hangingPunct="1">
      <a:defRPr sz="1300" kern="1200">
        <a:solidFill>
          <a:schemeClr val="tx1"/>
        </a:solidFill>
        <a:latin typeface="+mn-lt"/>
        <a:ea typeface="+mn-ea"/>
        <a:cs typeface="+mn-cs"/>
      </a:defRPr>
    </a:lvl6pPr>
    <a:lvl7pPr marL="2742592" algn="l" defTabSz="914197" rtl="0" eaLnBrk="1" latinLnBrk="0" hangingPunct="1">
      <a:defRPr sz="1300" kern="1200">
        <a:solidFill>
          <a:schemeClr val="tx1"/>
        </a:solidFill>
        <a:latin typeface="+mn-lt"/>
        <a:ea typeface="+mn-ea"/>
        <a:cs typeface="+mn-cs"/>
      </a:defRPr>
    </a:lvl7pPr>
    <a:lvl8pPr marL="3199692" algn="l" defTabSz="914197" rtl="0" eaLnBrk="1" latinLnBrk="0" hangingPunct="1">
      <a:defRPr sz="1300" kern="1200">
        <a:solidFill>
          <a:schemeClr val="tx1"/>
        </a:solidFill>
        <a:latin typeface="+mn-lt"/>
        <a:ea typeface="+mn-ea"/>
        <a:cs typeface="+mn-cs"/>
      </a:defRPr>
    </a:lvl8pPr>
    <a:lvl9pPr marL="3656788" algn="l" defTabSz="914197"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fld id="{6167825A-42C3-43DF-A9E0-B8B749B3939F}" type="datetime1">
              <a:rPr lang="zh-CN" altLang="en-US" smtClean="0"/>
              <a:pPr/>
              <a:t>2020/10/7</a:t>
            </a:fld>
            <a:endParaRPr lang="zh-CN" altLang="en-US" sz="1200"/>
          </a:p>
        </p:txBody>
      </p:sp>
      <p:sp>
        <p:nvSpPr>
          <p:cNvPr id="5" name="灯片编号占位符 4"/>
          <p:cNvSpPr>
            <a:spLocks noGrp="1"/>
          </p:cNvSpPr>
          <p:nvPr>
            <p:ph type="sldNum" sz="quarter" idx="11"/>
          </p:nvPr>
        </p:nvSpPr>
        <p:spPr/>
        <p:txBody>
          <a:bodyPr/>
          <a:lstStyle/>
          <a:p>
            <a:fld id="{DFA0162E-2667-456C-A790-270787271587}" type="slidenum">
              <a:rPr lang="zh-CN" altLang="en-US" smtClean="0"/>
              <a:pPr/>
              <a:t>1</a:t>
            </a:fld>
            <a:endParaRPr lang="zh-CN" altLang="en-US" sz="1200"/>
          </a:p>
        </p:txBody>
      </p:sp>
    </p:spTree>
    <p:extLst>
      <p:ext uri="{BB962C8B-B14F-4D97-AF65-F5344CB8AC3E}">
        <p14:creationId xmlns:p14="http://schemas.microsoft.com/office/powerpoint/2010/main" val="37416702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5D71CF38-71B0-474A-B071-9183F50B30C2}" type="slidenum">
              <a:rPr lang="id-ID" smtClean="0"/>
              <a:t>2</a:t>
            </a:fld>
            <a:endParaRPr lang="id-ID"/>
          </a:p>
        </p:txBody>
      </p:sp>
    </p:spTree>
    <p:extLst>
      <p:ext uri="{BB962C8B-B14F-4D97-AF65-F5344CB8AC3E}">
        <p14:creationId xmlns:p14="http://schemas.microsoft.com/office/powerpoint/2010/main" val="28942595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18F03C3-53C1-4F10-8DAF-D1F318E96C6E}" type="slidenum">
              <a:rPr lang="zh-CN" altLang="en-US" smtClean="0"/>
              <a:pPr/>
              <a:t>3</a:t>
            </a:fld>
            <a:endParaRPr lang="zh-CN" altLang="en-US"/>
          </a:p>
        </p:txBody>
      </p:sp>
    </p:spTree>
    <p:extLst>
      <p:ext uri="{BB962C8B-B14F-4D97-AF65-F5344CB8AC3E}">
        <p14:creationId xmlns:p14="http://schemas.microsoft.com/office/powerpoint/2010/main" val="10222415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Alternative link if the listed link on the page doesn’t work: https://www.refinery29.com/en-gb/2017/05/156201/special-k-women-eat-feminist-advert</a:t>
            </a:r>
          </a:p>
          <a:p>
            <a:endParaRPr lang="en-US" dirty="0"/>
          </a:p>
          <a:p>
            <a:r>
              <a:rPr lang="en-US" dirty="0"/>
              <a:t>This advertisement has received many criticisms. I would like you to critically think about the issues with it. </a:t>
            </a:r>
          </a:p>
        </p:txBody>
      </p:sp>
      <p:sp>
        <p:nvSpPr>
          <p:cNvPr id="4" name="Slide Number Placeholder 3"/>
          <p:cNvSpPr>
            <a:spLocks noGrp="1"/>
          </p:cNvSpPr>
          <p:nvPr>
            <p:ph type="sldNum" sz="quarter" idx="5"/>
          </p:nvPr>
        </p:nvSpPr>
        <p:spPr/>
        <p:txBody>
          <a:bodyPr/>
          <a:lstStyle/>
          <a:p>
            <a:fld id="{418F03C3-53C1-4F10-8DAF-D1F318E96C6E}" type="slidenum">
              <a:rPr lang="zh-CN" altLang="en-US" smtClean="0"/>
              <a:pPr/>
              <a:t>6</a:t>
            </a:fld>
            <a:endParaRPr lang="zh-CN" altLang="en-US"/>
          </a:p>
        </p:txBody>
      </p:sp>
    </p:spTree>
    <p:extLst>
      <p:ext uri="{BB962C8B-B14F-4D97-AF65-F5344CB8AC3E}">
        <p14:creationId xmlns:p14="http://schemas.microsoft.com/office/powerpoint/2010/main" val="1465044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533DCF-755D-4C09-8C77-B4C66B47F236}" type="slidenum">
              <a:rPr lang="zh-CN" altLang="en-US" smtClean="0"/>
              <a:t>9</a:t>
            </a:fld>
            <a:endParaRPr lang="zh-CN" altLang="en-US"/>
          </a:p>
        </p:txBody>
      </p:sp>
    </p:spTree>
    <p:extLst>
      <p:ext uri="{BB962C8B-B14F-4D97-AF65-F5344CB8AC3E}">
        <p14:creationId xmlns:p14="http://schemas.microsoft.com/office/powerpoint/2010/main" val="11337819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18F03C3-53C1-4F10-8DAF-D1F318E96C6E}" type="slidenum">
              <a:rPr lang="zh-CN" altLang="en-US" smtClean="0"/>
              <a:pPr/>
              <a:t>10</a:t>
            </a:fld>
            <a:endParaRPr lang="zh-CN" altLang="en-US"/>
          </a:p>
        </p:txBody>
      </p:sp>
    </p:spTree>
    <p:extLst>
      <p:ext uri="{BB962C8B-B14F-4D97-AF65-F5344CB8AC3E}">
        <p14:creationId xmlns:p14="http://schemas.microsoft.com/office/powerpoint/2010/main" val="20003284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ea typeface="宋体"/>
              </a:rPr>
              <a:t>Reference </a:t>
            </a:r>
            <a:r>
              <a:rPr lang="zh-CN" dirty="0">
                <a:ea typeface="宋体"/>
              </a:rPr>
              <a:t>http://extensionpublications.unl.edu/assets/html/g1375/build/g1375.htm</a:t>
            </a:r>
            <a:endParaRPr lang="en-US" altLang="zh-CN">
              <a:ea typeface="宋体"/>
              <a:cs typeface="Calibri"/>
            </a:endParaRPr>
          </a:p>
        </p:txBody>
      </p:sp>
      <p:sp>
        <p:nvSpPr>
          <p:cNvPr id="4" name="灯片编号占位符 3"/>
          <p:cNvSpPr>
            <a:spLocks noGrp="1"/>
          </p:cNvSpPr>
          <p:nvPr>
            <p:ph type="sldNum" sz="quarter" idx="10"/>
          </p:nvPr>
        </p:nvSpPr>
        <p:spPr/>
        <p:txBody>
          <a:bodyPr/>
          <a:lstStyle/>
          <a:p>
            <a:fld id="{74533DCF-755D-4C09-8C77-B4C66B47F236}" type="slidenum">
              <a:rPr lang="zh-CN" altLang="en-US" smtClean="0"/>
              <a:t>11</a:t>
            </a:fld>
            <a:endParaRPr lang="zh-CN" altLang="en-US"/>
          </a:p>
        </p:txBody>
      </p:sp>
    </p:spTree>
    <p:extLst>
      <p:ext uri="{BB962C8B-B14F-4D97-AF65-F5344CB8AC3E}">
        <p14:creationId xmlns:p14="http://schemas.microsoft.com/office/powerpoint/2010/main" val="33806962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ea typeface="宋体"/>
              </a:rPr>
              <a:t>Reference </a:t>
            </a:r>
            <a:r>
              <a:rPr lang="zh-CN" dirty="0">
                <a:ea typeface="宋体"/>
              </a:rPr>
              <a:t>http://extensionpublications.unl.edu/assets/html/g1375/build/g1375.htm</a:t>
            </a:r>
            <a:endParaRPr lang="en-US" altLang="zh-CN" dirty="0">
              <a:ea typeface="宋体"/>
              <a:cs typeface="Calibri"/>
            </a:endParaRPr>
          </a:p>
        </p:txBody>
      </p:sp>
      <p:sp>
        <p:nvSpPr>
          <p:cNvPr id="4" name="灯片编号占位符 3"/>
          <p:cNvSpPr>
            <a:spLocks noGrp="1"/>
          </p:cNvSpPr>
          <p:nvPr>
            <p:ph type="sldNum" sz="quarter" idx="10"/>
          </p:nvPr>
        </p:nvSpPr>
        <p:spPr/>
        <p:txBody>
          <a:bodyPr/>
          <a:lstStyle/>
          <a:p>
            <a:fld id="{74533DCF-755D-4C09-8C77-B4C66B47F236}" type="slidenum">
              <a:rPr lang="zh-CN" altLang="en-US" smtClean="0"/>
              <a:t>12</a:t>
            </a:fld>
            <a:endParaRPr lang="zh-CN" altLang="en-US"/>
          </a:p>
        </p:txBody>
      </p:sp>
    </p:spTree>
    <p:extLst>
      <p:ext uri="{BB962C8B-B14F-4D97-AF65-F5344CB8AC3E}">
        <p14:creationId xmlns:p14="http://schemas.microsoft.com/office/powerpoint/2010/main" val="10549534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Understanding the subcultures of a country (a general market) is important because a subculture can have unique cultural dynamics that shape its members as consumers. For example, Caucasian Americans, African Americans, Hispanic and Latino Americans, and Asian Americans have different subcultures. </a:t>
            </a:r>
          </a:p>
          <a:p>
            <a:endParaRPr lang="en-US" dirty="0"/>
          </a:p>
          <a:p>
            <a:r>
              <a:rPr lang="en-US" dirty="0"/>
              <a:t>Having a cultural awareness is important due to globalization and (thereby) the cultural diversity within a country. </a:t>
            </a:r>
          </a:p>
        </p:txBody>
      </p:sp>
      <p:sp>
        <p:nvSpPr>
          <p:cNvPr id="4" name="Slide Number Placeholder 3"/>
          <p:cNvSpPr>
            <a:spLocks noGrp="1"/>
          </p:cNvSpPr>
          <p:nvPr>
            <p:ph type="sldNum" sz="quarter" idx="5"/>
          </p:nvPr>
        </p:nvSpPr>
        <p:spPr/>
        <p:txBody>
          <a:bodyPr/>
          <a:lstStyle/>
          <a:p>
            <a:fld id="{418F03C3-53C1-4F10-8DAF-D1F318E96C6E}" type="slidenum">
              <a:rPr lang="zh-CN" altLang="en-US" smtClean="0"/>
              <a:pPr/>
              <a:t>13</a:t>
            </a:fld>
            <a:endParaRPr lang="zh-CN" altLang="en-US"/>
          </a:p>
        </p:txBody>
      </p:sp>
    </p:spTree>
    <p:extLst>
      <p:ext uri="{BB962C8B-B14F-4D97-AF65-F5344CB8AC3E}">
        <p14:creationId xmlns:p14="http://schemas.microsoft.com/office/powerpoint/2010/main" val="27667714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This class focuses on the cultural/subcultural differences. We study the differences to better understand why different countries/groups react differently to certain marketing stimuli so we can better predict and adapt to a market/segment. </a:t>
            </a:r>
          </a:p>
          <a:p>
            <a:endParaRPr lang="en-US" altLang="zh-CN" dirty="0"/>
          </a:p>
          <a:p>
            <a:r>
              <a:rPr lang="en-US" altLang="zh-CN" dirty="0"/>
              <a:t>But it is important to keep in mind that cultures/people always share much more similarities than differences. We study the differences to understand, NOT to stereotype or prioritize any specific culture/subculture. </a:t>
            </a:r>
          </a:p>
        </p:txBody>
      </p:sp>
      <p:sp>
        <p:nvSpPr>
          <p:cNvPr id="4" name="灯片编号占位符 3"/>
          <p:cNvSpPr>
            <a:spLocks noGrp="1"/>
          </p:cNvSpPr>
          <p:nvPr>
            <p:ph type="sldNum" sz="quarter" idx="10"/>
          </p:nvPr>
        </p:nvSpPr>
        <p:spPr/>
        <p:txBody>
          <a:bodyPr/>
          <a:lstStyle/>
          <a:p>
            <a:fld id="{74533DCF-755D-4C09-8C77-B4C66B47F236}" type="slidenum">
              <a:rPr lang="zh-CN" altLang="en-US" smtClean="0"/>
              <a:t>16</a:t>
            </a:fld>
            <a:endParaRPr lang="zh-CN" altLang="en-US"/>
          </a:p>
        </p:txBody>
      </p:sp>
    </p:spTree>
    <p:extLst>
      <p:ext uri="{BB962C8B-B14F-4D97-AF65-F5344CB8AC3E}">
        <p14:creationId xmlns:p14="http://schemas.microsoft.com/office/powerpoint/2010/main" val="42478170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fld id="{6167825A-42C3-43DF-A9E0-B8B749B3939F}" type="datetime1">
              <a:rPr lang="zh-CN" altLang="en-US" smtClean="0"/>
              <a:pPr/>
              <a:t>2020/10/7</a:t>
            </a:fld>
            <a:endParaRPr lang="zh-CN" altLang="en-US" sz="1200"/>
          </a:p>
        </p:txBody>
      </p:sp>
      <p:sp>
        <p:nvSpPr>
          <p:cNvPr id="5" name="灯片编号占位符 4"/>
          <p:cNvSpPr>
            <a:spLocks noGrp="1"/>
          </p:cNvSpPr>
          <p:nvPr>
            <p:ph type="sldNum" sz="quarter" idx="11"/>
          </p:nvPr>
        </p:nvSpPr>
        <p:spPr/>
        <p:txBody>
          <a:bodyPr/>
          <a:lstStyle/>
          <a:p>
            <a:fld id="{DFA0162E-2667-456C-A790-270787271587}" type="slidenum">
              <a:rPr lang="zh-CN" altLang="en-US" smtClean="0"/>
              <a:pPr/>
              <a:t>17</a:t>
            </a:fld>
            <a:endParaRPr lang="zh-CN" altLang="en-US" sz="1200"/>
          </a:p>
        </p:txBody>
      </p:sp>
    </p:spTree>
    <p:extLst>
      <p:ext uri="{BB962C8B-B14F-4D97-AF65-F5344CB8AC3E}">
        <p14:creationId xmlns:p14="http://schemas.microsoft.com/office/powerpoint/2010/main" val="34519059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D615DFD-8505-4C7B-90FE-F45A3565472F}" type="datetimeFigureOut">
              <a:rPr lang="zh-CN" altLang="en-US" smtClean="0"/>
              <a:t>2020/10/7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7406F3C-FA24-4A80-8CD4-EE5698C541FD}" type="slidenum">
              <a:rPr lang="zh-CN" altLang="en-US" smtClean="0"/>
              <a:t>‹#›</a:t>
            </a:fld>
            <a:endParaRPr lang="zh-CN" altLang="en-US"/>
          </a:p>
        </p:txBody>
      </p:sp>
    </p:spTree>
    <p:extLst>
      <p:ext uri="{BB962C8B-B14F-4D97-AF65-F5344CB8AC3E}">
        <p14:creationId xmlns:p14="http://schemas.microsoft.com/office/powerpoint/2010/main" val="21854497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07344" y="1183677"/>
            <a:ext cx="9644063" cy="2518034"/>
          </a:xfrm>
          <a:prstGeom prst="rect">
            <a:avLst/>
          </a:prstGeom>
        </p:spPr>
        <p:txBody>
          <a:bodyPr anchor="b"/>
          <a:lstStyle>
            <a:lvl1pPr algn="ctr">
              <a:defRPr sz="6328"/>
            </a:lvl1pPr>
          </a:lstStyle>
          <a:p>
            <a:r>
              <a:rPr lang="en-US"/>
              <a:t>Click to edit Master title style</a:t>
            </a:r>
            <a:endParaRPr lang="id-ID"/>
          </a:p>
        </p:txBody>
      </p:sp>
      <p:sp>
        <p:nvSpPr>
          <p:cNvPr id="3" name="Subtitle 2"/>
          <p:cNvSpPr>
            <a:spLocks noGrp="1"/>
          </p:cNvSpPr>
          <p:nvPr>
            <p:ph type="subTitle" idx="1"/>
          </p:nvPr>
        </p:nvSpPr>
        <p:spPr>
          <a:xfrm>
            <a:off x="1607344" y="3798816"/>
            <a:ext cx="9644063" cy="1746216"/>
          </a:xfrm>
          <a:prstGeom prst="rect">
            <a:avLst/>
          </a:prstGeom>
        </p:spPr>
        <p:txBody>
          <a:bodyPr/>
          <a:lstStyle>
            <a:lvl1pPr marL="0" indent="0" algn="ctr">
              <a:buNone/>
              <a:defRPr sz="2531"/>
            </a:lvl1pPr>
            <a:lvl2pPr marL="482163" indent="0" algn="ctr">
              <a:buNone/>
              <a:defRPr sz="2109"/>
            </a:lvl2pPr>
            <a:lvl3pPr marL="964326" indent="0" algn="ctr">
              <a:buNone/>
              <a:defRPr sz="1898"/>
            </a:lvl3pPr>
            <a:lvl4pPr marL="1446489" indent="0" algn="ctr">
              <a:buNone/>
              <a:defRPr sz="1687"/>
            </a:lvl4pPr>
            <a:lvl5pPr marL="1928652" indent="0" algn="ctr">
              <a:buNone/>
              <a:defRPr sz="1687"/>
            </a:lvl5pPr>
            <a:lvl6pPr marL="2410816" indent="0" algn="ctr">
              <a:buNone/>
              <a:defRPr sz="1687"/>
            </a:lvl6pPr>
            <a:lvl7pPr marL="2892979" indent="0" algn="ctr">
              <a:buNone/>
              <a:defRPr sz="1687"/>
            </a:lvl7pPr>
            <a:lvl8pPr marL="3375142" indent="0" algn="ctr">
              <a:buNone/>
              <a:defRPr sz="1687"/>
            </a:lvl8pPr>
            <a:lvl9pPr marL="3857305" indent="0" algn="ctr">
              <a:buNone/>
              <a:defRPr sz="1687"/>
            </a:lvl9pPr>
          </a:lstStyle>
          <a:p>
            <a:r>
              <a:rPr lang="en-US"/>
              <a:t>Click to edit Master subtitle style</a:t>
            </a:r>
            <a:endParaRPr lang="id-ID"/>
          </a:p>
        </p:txBody>
      </p:sp>
      <p:sp>
        <p:nvSpPr>
          <p:cNvPr id="4" name="Date Placeholder 3"/>
          <p:cNvSpPr>
            <a:spLocks noGrp="1"/>
          </p:cNvSpPr>
          <p:nvPr>
            <p:ph type="dt" sz="half" idx="10"/>
          </p:nvPr>
        </p:nvSpPr>
        <p:spPr>
          <a:xfrm>
            <a:off x="884039" y="6703595"/>
            <a:ext cx="2893219" cy="385072"/>
          </a:xfrm>
          <a:prstGeom prst="rect">
            <a:avLst/>
          </a:prstGeom>
        </p:spPr>
        <p:txBody>
          <a:bodyPr/>
          <a:lstStyle/>
          <a:p>
            <a:fld id="{73B3D490-D047-46FA-BFB9-06A35E31C10B}" type="datetimeFigureOut">
              <a:rPr lang="id-ID" smtClean="0"/>
              <a:t>07/10/2020</a:t>
            </a:fld>
            <a:endParaRPr lang="id-ID"/>
          </a:p>
        </p:txBody>
      </p:sp>
      <p:sp>
        <p:nvSpPr>
          <p:cNvPr id="5" name="Footer Placeholder 4"/>
          <p:cNvSpPr>
            <a:spLocks noGrp="1"/>
          </p:cNvSpPr>
          <p:nvPr>
            <p:ph type="ftr" sz="quarter" idx="11"/>
          </p:nvPr>
        </p:nvSpPr>
        <p:spPr>
          <a:xfrm>
            <a:off x="4259461" y="6703595"/>
            <a:ext cx="4339828" cy="385072"/>
          </a:xfrm>
          <a:prstGeom prst="rect">
            <a:avLst/>
          </a:prstGeom>
        </p:spPr>
        <p:txBody>
          <a:bodyPr/>
          <a:lstStyle/>
          <a:p>
            <a:endParaRPr lang="id-ID"/>
          </a:p>
        </p:txBody>
      </p:sp>
      <p:sp>
        <p:nvSpPr>
          <p:cNvPr id="6" name="Slide Number Placeholder 5"/>
          <p:cNvSpPr>
            <a:spLocks noGrp="1"/>
          </p:cNvSpPr>
          <p:nvPr>
            <p:ph type="sldNum" sz="quarter" idx="12"/>
          </p:nvPr>
        </p:nvSpPr>
        <p:spPr>
          <a:xfrm>
            <a:off x="9081492" y="6703595"/>
            <a:ext cx="2893219" cy="385072"/>
          </a:xfrm>
          <a:prstGeom prst="rect">
            <a:avLst/>
          </a:prstGeom>
        </p:spPr>
        <p:txBody>
          <a:bodyPr/>
          <a:lstStyle/>
          <a:p>
            <a:fld id="{934C11C6-5A40-492F-87BB-D659BD3D6B6F}" type="slidenum">
              <a:rPr lang="id-ID" smtClean="0"/>
              <a:t>‹#›</a:t>
            </a:fld>
            <a:endParaRPr lang="id-ID"/>
          </a:p>
        </p:txBody>
      </p:sp>
    </p:spTree>
    <p:extLst>
      <p:ext uri="{BB962C8B-B14F-4D97-AF65-F5344CB8AC3E}">
        <p14:creationId xmlns:p14="http://schemas.microsoft.com/office/powerpoint/2010/main" val="25496925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cxnSp>
        <p:nvCxnSpPr>
          <p:cNvPr id="7" name="Straight Connector 6"/>
          <p:cNvCxnSpPr/>
          <p:nvPr/>
        </p:nvCxnSpPr>
        <p:spPr>
          <a:xfrm>
            <a:off x="1472522" y="2553750"/>
            <a:ext cx="9921760"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1E0D1DB-5840-49AD-A2DD-E60358A67B4E}" type="datetimeFigureOut">
              <a:rPr lang="en-US" smtClean="0"/>
              <a:t>10/7/2020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9E5C2CD-289C-46A3-98C6-84B20C6D26BA}" type="slidenum">
              <a:rPr lang="en-US" smtClean="0"/>
              <a:t>‹#›</a:t>
            </a:fld>
            <a:endParaRPr lang="en-US"/>
          </a:p>
        </p:txBody>
      </p:sp>
    </p:spTree>
    <p:extLst>
      <p:ext uri="{BB962C8B-B14F-4D97-AF65-F5344CB8AC3E}">
        <p14:creationId xmlns:p14="http://schemas.microsoft.com/office/powerpoint/2010/main" val="287214494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84238" y="385763"/>
            <a:ext cx="11090275" cy="1397000"/>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84238" y="1925638"/>
            <a:ext cx="11090275" cy="4589462"/>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84238" y="6704013"/>
            <a:ext cx="2892425" cy="384175"/>
          </a:xfrm>
          <a:prstGeom prst="rect">
            <a:avLst/>
          </a:prstGeom>
        </p:spPr>
        <p:txBody>
          <a:bodyPr vert="horz" lIns="91440" tIns="45720" rIns="91440" bIns="45720" rtlCol="0" anchor="ctr"/>
          <a:lstStyle>
            <a:lvl1pPr algn="l">
              <a:defRPr sz="1200">
                <a:solidFill>
                  <a:schemeClr val="tx1">
                    <a:tint val="75000"/>
                  </a:schemeClr>
                </a:solidFill>
              </a:defRPr>
            </a:lvl1pPr>
          </a:lstStyle>
          <a:p>
            <a:fld id="{DD615DFD-8505-4C7B-90FE-F45A3565472F}" type="datetimeFigureOut">
              <a:rPr lang="zh-CN" altLang="en-US" smtClean="0"/>
              <a:t>2020/10/7</a:t>
            </a:fld>
            <a:endParaRPr lang="zh-CN" altLang="en-US"/>
          </a:p>
        </p:txBody>
      </p:sp>
      <p:sp>
        <p:nvSpPr>
          <p:cNvPr id="5" name="页脚占位符 4"/>
          <p:cNvSpPr>
            <a:spLocks noGrp="1"/>
          </p:cNvSpPr>
          <p:nvPr>
            <p:ph type="ftr" sz="quarter" idx="3"/>
          </p:nvPr>
        </p:nvSpPr>
        <p:spPr>
          <a:xfrm>
            <a:off x="4259263" y="6704013"/>
            <a:ext cx="4340225" cy="38417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9082088" y="6704013"/>
            <a:ext cx="2892425" cy="384175"/>
          </a:xfrm>
          <a:prstGeom prst="rect">
            <a:avLst/>
          </a:prstGeom>
        </p:spPr>
        <p:txBody>
          <a:bodyPr vert="horz" lIns="91440" tIns="45720" rIns="91440" bIns="45720" rtlCol="0" anchor="ctr"/>
          <a:lstStyle>
            <a:lvl1pPr algn="r">
              <a:defRPr sz="1200">
                <a:solidFill>
                  <a:schemeClr val="tx1">
                    <a:tint val="75000"/>
                  </a:schemeClr>
                </a:solidFill>
              </a:defRPr>
            </a:lvl1pPr>
          </a:lstStyle>
          <a:p>
            <a:fld id="{27406F3C-FA24-4A80-8CD4-EE5698C541FD}" type="slidenum">
              <a:rPr lang="zh-CN" altLang="en-US" smtClean="0"/>
              <a:t>‹#›</a:t>
            </a:fld>
            <a:endParaRPr lang="zh-CN" altLang="en-US"/>
          </a:p>
        </p:txBody>
      </p:sp>
    </p:spTree>
    <p:extLst>
      <p:ext uri="{BB962C8B-B14F-4D97-AF65-F5344CB8AC3E}">
        <p14:creationId xmlns:p14="http://schemas.microsoft.com/office/powerpoint/2010/main" val="3332929234"/>
      </p:ext>
    </p:extLst>
  </p:cSld>
  <p:clrMap bg1="lt1" tx1="dk1" bg2="lt2" tx2="dk2" accent1="accent1" accent2="accent2" accent3="accent3" accent4="accent4" accent5="accent5" accent6="accent6" hlink="hlink" folHlink="folHlink"/>
  <p:sldLayoutIdLst>
    <p:sldLayoutId id="2147483945" r:id="rId1"/>
    <p:sldLayoutId id="2147484047" r:id="rId2"/>
    <p:sldLayoutId id="2147484056"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2.png"/><Relationship Id="rId2" Type="http://schemas.openxmlformats.org/officeDocument/2006/relationships/audio" Target="../media/media1.mp3"/><Relationship Id="rId1" Type="http://schemas.microsoft.com/office/2007/relationships/media" Target="../media/media1.mp3"/><Relationship Id="rId6" Type="http://schemas.microsoft.com/office/2007/relationships/hdphoto" Target="../media/hdphoto1.wdp"/><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youtube.com/watch?v=BJL2P0JsAS4" TargetMode="External"/><Relationship Id="rId2" Type="http://schemas.openxmlformats.org/officeDocument/2006/relationships/notesSlide" Target="../notesSlides/notesSlide3.xml"/><Relationship Id="rId1" Type="http://schemas.openxmlformats.org/officeDocument/2006/relationships/slideLayout" Target="../slideLayouts/slideLayout3.xml"/><Relationship Id="rId5" Type="http://schemas.openxmlformats.org/officeDocument/2006/relationships/image" Target="../media/image4.png"/><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hyperlink" Target="https://www.ispot.tv/ad/w0Fn/special-k-women-eat" TargetMode="External"/><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hyperlink" Target="https://www.youtube.com/watch?v=bjzWENcW6NQ" TargetMode="Externa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3.xml"/><Relationship Id="rId1" Type="http://schemas.openxmlformats.org/officeDocument/2006/relationships/tags" Target="../tags/tag2.xml"/><Relationship Id="rId4" Type="http://schemas.openxmlformats.org/officeDocument/2006/relationships/image" Target="../media/image9.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3.xml"/><Relationship Id="rId1" Type="http://schemas.openxmlformats.org/officeDocument/2006/relationships/tags" Target="../tags/tag3.xml"/><Relationship Id="rId4" Type="http://schemas.openxmlformats.org/officeDocument/2006/relationships/image" Target="../media/image9.jpe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3.xml"/><Relationship Id="rId1" Type="http://schemas.openxmlformats.org/officeDocument/2006/relationships/tags" Target="../tags/tag4.xml"/><Relationship Id="rId4" Type="http://schemas.openxmlformats.org/officeDocument/2006/relationships/image" Target="../media/image9.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3.xml"/><Relationship Id="rId1" Type="http://schemas.openxmlformats.org/officeDocument/2006/relationships/tags" Target="../tags/tag5.xml"/><Relationship Id="rId4" Type="http://schemas.openxmlformats.org/officeDocument/2006/relationships/image" Target="../media/image9.jpe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858750" cy="7232650"/>
          </a:xfrm>
          <a:prstGeom prst="rect">
            <a:avLst/>
          </a:prstGeom>
          <a:blipFill dpi="0" rotWithShape="1">
            <a:blip r:embed="rId5">
              <a:extLst>
                <a:ext uri="{BEBA8EAE-BF5A-486C-A8C5-ECC9F3942E4B}">
                  <a14:imgProps xmlns:a14="http://schemas.microsoft.com/office/drawing/2010/main">
                    <a14:imgLayer r:embed="rId6">
                      <a14:imgEffect>
                        <a14:sharpenSoften amount="25000"/>
                      </a14:imgEffect>
                      <a14:imgEffect>
                        <a14:brightnessContrast contrast="20000"/>
                      </a14:imgEffect>
                    </a14:imgLayer>
                  </a14:imgProps>
                </a:ext>
                <a:ext uri="{28A0092B-C50C-407E-A947-70E740481C1C}">
                  <a14:useLocalDpi xmlns:a14="http://schemas.microsoft.com/office/drawing/2010/main" val="0"/>
                </a:ext>
              </a:extLst>
            </a:blip>
            <a:srcRect/>
            <a:stretch>
              <a:fillRect t="-56529" b="-3513"/>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259"/>
          <p:cNvSpPr>
            <a:spLocks noChangeArrowheads="1"/>
          </p:cNvSpPr>
          <p:nvPr/>
        </p:nvSpPr>
        <p:spPr bwMode="auto">
          <a:xfrm>
            <a:off x="1966380" y="1672109"/>
            <a:ext cx="9535590" cy="923330"/>
          </a:xfrm>
          <a:prstGeom prst="rect">
            <a:avLst/>
          </a:prstGeom>
          <a:noFill/>
          <a:ln>
            <a:noFill/>
          </a:ln>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6000" b="1" dirty="0">
                <a:solidFill>
                  <a:schemeClr val="accent1">
                    <a:lumMod val="75000"/>
                  </a:schemeClr>
                </a:solidFill>
                <a:cs typeface="Arial" panose="020B0604020202020204" pitchFamily="34" charset="0"/>
              </a:rPr>
              <a:t>Cultural Awareness</a:t>
            </a:r>
          </a:p>
        </p:txBody>
      </p:sp>
      <p:pic>
        <p:nvPicPr>
          <p:cNvPr id="2" name="PPT背景音乐">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6124575" y="-756138"/>
            <a:ext cx="609600" cy="609600"/>
          </a:xfrm>
          <a:prstGeom prst="rect">
            <a:avLst/>
          </a:prstGeom>
        </p:spPr>
      </p:pic>
    </p:spTree>
    <p:extLst>
      <p:ext uri="{BB962C8B-B14F-4D97-AF65-F5344CB8AC3E}">
        <p14:creationId xmlns:p14="http://schemas.microsoft.com/office/powerpoint/2010/main" val="60510584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crush"/>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1000"/>
                                        <p:tgtEl>
                                          <p:spTgt spid="4"/>
                                        </p:tgtEl>
                                      </p:cBhvr>
                                    </p:animEffect>
                                    <p:anim calcmode="lin" valueType="num">
                                      <p:cBhvr>
                                        <p:cTn id="12" dur="1000" fill="hold"/>
                                        <p:tgtEl>
                                          <p:spTgt spid="4"/>
                                        </p:tgtEl>
                                        <p:attrNameLst>
                                          <p:attrName>ppt_x</p:attrName>
                                        </p:attrNameLst>
                                      </p:cBhvr>
                                      <p:tavLst>
                                        <p:tav tm="0">
                                          <p:val>
                                            <p:strVal val="#ppt_x"/>
                                          </p:val>
                                        </p:tav>
                                        <p:tav tm="100000">
                                          <p:val>
                                            <p:strVal val="#ppt_x"/>
                                          </p:val>
                                        </p:tav>
                                      </p:tavLst>
                                    </p:anim>
                                    <p:anim calcmode="lin" valueType="num">
                                      <p:cBhvr>
                                        <p:cTn id="13" dur="1000" fill="hold"/>
                                        <p:tgtEl>
                                          <p:spTgt spid="4"/>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7"/>
                                        </p:tgtEl>
                                        <p:attrNameLst>
                                          <p:attrName>ppt_y</p:attrName>
                                        </p:attrNameLst>
                                      </p:cBhvr>
                                      <p:tavLst>
                                        <p:tav tm="0">
                                          <p:val>
                                            <p:strVal val="#ppt_y"/>
                                          </p:val>
                                        </p:tav>
                                        <p:tav tm="100000">
                                          <p:val>
                                            <p:strVal val="#ppt_y"/>
                                          </p:val>
                                        </p:tav>
                                      </p:tavLst>
                                    </p:anim>
                                    <p:anim calcmode="lin" valueType="num">
                                      <p:cBhvr>
                                        <p:cTn id="19"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7"/>
                                        </p:tgtEl>
                                      </p:cBhvr>
                                    </p:animEffect>
                                  </p:childTnLst>
                                </p:cTn>
                              </p:par>
                            </p:childTnLst>
                          </p:cTn>
                        </p:par>
                        <p:par>
                          <p:cTn id="22" fill="hold">
                            <p:stCondLst>
                              <p:cond delay="2300"/>
                            </p:stCondLst>
                            <p:childTnLst>
                              <p:par>
                                <p:cTn id="23" presetID="26" presetClass="emph" presetSubtype="0" fill="hold" grpId="1" nodeType="afterEffect">
                                  <p:stCondLst>
                                    <p:cond delay="0"/>
                                  </p:stCondLst>
                                  <p:iterate type="lt">
                                    <p:tmPct val="0"/>
                                  </p:iterate>
                                  <p:childTnLst>
                                    <p:animEffect transition="out" filter="fade">
                                      <p:cBhvr>
                                        <p:cTn id="24" dur="500" tmFilter="0, 0; .2, .5; .8, .5; 1, 0"/>
                                        <p:tgtEl>
                                          <p:spTgt spid="7"/>
                                        </p:tgtEl>
                                      </p:cBhvr>
                                    </p:animEffect>
                                    <p:animScale>
                                      <p:cBhvr>
                                        <p:cTn id="25" dur="250" autoRev="1" fill="hold"/>
                                        <p:tgtEl>
                                          <p:spTgt spid="7"/>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6" repeatCount="indefinite" fill="remove" display="0">
                  <p:stCondLst>
                    <p:cond delay="indefinite"/>
                  </p:stCondLst>
                  <p:endCondLst>
                    <p:cond evt="onStopAudio" delay="0">
                      <p:tgtEl>
                        <p:sldTgt/>
                      </p:tgtEl>
                    </p:cond>
                  </p:endCondLst>
                </p:cTn>
                <p:tgtEl>
                  <p:spTgt spid="2"/>
                </p:tgtEl>
              </p:cMediaNode>
            </p:audio>
          </p:childTnLst>
        </p:cTn>
      </p:par>
    </p:tnLst>
    <p:bldLst>
      <p:bldP spid="4" grpId="0" animBg="1"/>
      <p:bldP spid="7" grpId="0"/>
      <p:bldP spid="7"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 name="Group 33">
            <a:extLst>
              <a:ext uri="{FF2B5EF4-FFF2-40B4-BE49-F238E27FC236}">
                <a16:creationId xmlns:a16="http://schemas.microsoft.com/office/drawing/2014/main" id="{6417FF2E-2C11-4143-AAC3-BC997D19994E}"/>
              </a:ext>
            </a:extLst>
          </p:cNvPr>
          <p:cNvGrpSpPr/>
          <p:nvPr/>
        </p:nvGrpSpPr>
        <p:grpSpPr>
          <a:xfrm>
            <a:off x="1748855" y="4506626"/>
            <a:ext cx="2755854" cy="1244556"/>
            <a:chOff x="7909874" y="1785257"/>
            <a:chExt cx="2075955" cy="1266605"/>
          </a:xfrm>
        </p:grpSpPr>
        <p:sp>
          <p:nvSpPr>
            <p:cNvPr id="35" name="Flowchart: Process 34">
              <a:extLst>
                <a:ext uri="{FF2B5EF4-FFF2-40B4-BE49-F238E27FC236}">
                  <a16:creationId xmlns:a16="http://schemas.microsoft.com/office/drawing/2014/main" id="{6E374DA2-AA3D-42CE-8722-A5C72008914E}"/>
                </a:ext>
              </a:extLst>
            </p:cNvPr>
            <p:cNvSpPr/>
            <p:nvPr/>
          </p:nvSpPr>
          <p:spPr>
            <a:xfrm>
              <a:off x="7909874" y="1785257"/>
              <a:ext cx="2075955" cy="1266605"/>
            </a:xfrm>
            <a:prstGeom prst="flowChartProcess">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cxnSp>
          <p:nvCxnSpPr>
            <p:cNvPr id="36" name="Straight Connector 35">
              <a:extLst>
                <a:ext uri="{FF2B5EF4-FFF2-40B4-BE49-F238E27FC236}">
                  <a16:creationId xmlns:a16="http://schemas.microsoft.com/office/drawing/2014/main" id="{83A4A8DD-F16A-4CAB-AB72-118DB3EEA2D8}"/>
                </a:ext>
              </a:extLst>
            </p:cNvPr>
            <p:cNvCxnSpPr/>
            <p:nvPr/>
          </p:nvCxnSpPr>
          <p:spPr>
            <a:xfrm>
              <a:off x="7909874" y="3051862"/>
              <a:ext cx="2075955" cy="0"/>
            </a:xfrm>
            <a:prstGeom prst="line">
              <a:avLst/>
            </a:prstGeom>
            <a:ln w="381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grpSp>
      <p:sp>
        <p:nvSpPr>
          <p:cNvPr id="4" name="TextBox 3"/>
          <p:cNvSpPr txBox="1"/>
          <p:nvPr/>
        </p:nvSpPr>
        <p:spPr>
          <a:xfrm>
            <a:off x="12451856" y="6579169"/>
            <a:ext cx="548358" cy="287130"/>
          </a:xfrm>
          <a:prstGeom prst="rect">
            <a:avLst/>
          </a:prstGeom>
          <a:noFill/>
        </p:spPr>
        <p:txBody>
          <a:bodyPr wrap="square" rtlCol="0">
            <a:spAutoFit/>
          </a:bodyPr>
          <a:lstStyle/>
          <a:p>
            <a:fld id="{F3C5028F-8D3B-45CC-A1ED-22F09E87F5E5}" type="slidenum">
              <a:rPr lang="id-ID" sz="1266">
                <a:solidFill>
                  <a:schemeClr val="bg1"/>
                </a:solidFill>
              </a:rPr>
              <a:t>2</a:t>
            </a:fld>
            <a:endParaRPr lang="id-ID" sz="1266" dirty="0">
              <a:solidFill>
                <a:schemeClr val="bg1"/>
              </a:solidFill>
            </a:endParaRPr>
          </a:p>
        </p:txBody>
      </p:sp>
      <p:cxnSp>
        <p:nvCxnSpPr>
          <p:cNvPr id="40" name="Straight Connector 39"/>
          <p:cNvCxnSpPr/>
          <p:nvPr/>
        </p:nvCxnSpPr>
        <p:spPr>
          <a:xfrm rot="5400000">
            <a:off x="5467411" y="1393674"/>
            <a:ext cx="0" cy="1898333"/>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rot="5400000">
            <a:off x="7513035" y="2873239"/>
            <a:ext cx="0" cy="1898333"/>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sp>
        <p:nvSpPr>
          <p:cNvPr id="47" name="Oval 15"/>
          <p:cNvSpPr>
            <a:spLocks noChangeArrowheads="1"/>
          </p:cNvSpPr>
          <p:nvPr/>
        </p:nvSpPr>
        <p:spPr bwMode="auto">
          <a:xfrm rot="5400000">
            <a:off x="5206110" y="2016971"/>
            <a:ext cx="656296" cy="659644"/>
          </a:xfrm>
          <a:prstGeom prst="ellipse">
            <a:avLst/>
          </a:prstGeom>
          <a:solidFill>
            <a:schemeClr val="accent2"/>
          </a:solidFill>
          <a:ln>
            <a:noFill/>
          </a:ln>
        </p:spPr>
        <p:txBody>
          <a:bodyPr vert="horz" wrap="square" lIns="96435" tIns="48218" rIns="96435" bIns="48218" numCol="1" anchor="t" anchorCtr="0" compatLnSpc="1">
            <a:prstTxWarp prst="textNoShape">
              <a:avLst/>
            </a:prstTxWarp>
          </a:bodyPr>
          <a:lstStyle/>
          <a:p>
            <a:endParaRPr lang="en-US"/>
          </a:p>
        </p:txBody>
      </p:sp>
      <p:sp>
        <p:nvSpPr>
          <p:cNvPr id="52" name="Oval 20"/>
          <p:cNvSpPr>
            <a:spLocks noChangeArrowheads="1"/>
          </p:cNvSpPr>
          <p:nvPr/>
        </p:nvSpPr>
        <p:spPr bwMode="auto">
          <a:xfrm rot="5400000">
            <a:off x="7032926" y="3410763"/>
            <a:ext cx="656296" cy="659644"/>
          </a:xfrm>
          <a:prstGeom prst="ellipse">
            <a:avLst/>
          </a:prstGeom>
          <a:solidFill>
            <a:schemeClr val="accent3"/>
          </a:solidFill>
          <a:ln>
            <a:noFill/>
          </a:ln>
        </p:spPr>
        <p:txBody>
          <a:bodyPr vert="horz" wrap="square" lIns="96435" tIns="48218" rIns="96435" bIns="48218" numCol="1" anchor="t" anchorCtr="0" compatLnSpc="1">
            <a:prstTxWarp prst="textNoShape">
              <a:avLst/>
            </a:prstTxWarp>
          </a:bodyPr>
          <a:lstStyle/>
          <a:p>
            <a:endParaRPr lang="en-US"/>
          </a:p>
        </p:txBody>
      </p:sp>
      <p:cxnSp>
        <p:nvCxnSpPr>
          <p:cNvPr id="54" name="Straight Connector 53"/>
          <p:cNvCxnSpPr/>
          <p:nvPr/>
        </p:nvCxnSpPr>
        <p:spPr>
          <a:xfrm rot="5400000">
            <a:off x="3584387" y="4179223"/>
            <a:ext cx="5695000" cy="0"/>
          </a:xfrm>
          <a:prstGeom prst="line">
            <a:avLst/>
          </a:prstGeom>
          <a:ln w="25400">
            <a:solidFill>
              <a:schemeClr val="bg1">
                <a:lumMod val="8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55" name="Oval 54"/>
          <p:cNvSpPr/>
          <p:nvPr/>
        </p:nvSpPr>
        <p:spPr>
          <a:xfrm rot="5400000">
            <a:off x="6353689" y="1269042"/>
            <a:ext cx="189833" cy="189833"/>
          </a:xfrm>
          <a:prstGeom prst="ellipse">
            <a:avLst/>
          </a:prstGeom>
          <a:solidFill>
            <a:schemeClr val="bg1">
              <a:lumMod val="65000"/>
            </a:schemeClr>
          </a:solid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7" name="Oval 56"/>
          <p:cNvSpPr/>
          <p:nvPr/>
        </p:nvSpPr>
        <p:spPr>
          <a:xfrm rot="5400000">
            <a:off x="6339886" y="2254177"/>
            <a:ext cx="189833" cy="189833"/>
          </a:xfrm>
          <a:prstGeom prst="ellipse">
            <a:avLst/>
          </a:prstGeom>
          <a:solidFill>
            <a:schemeClr val="bg1"/>
          </a:solid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8" name="Oval 57"/>
          <p:cNvSpPr/>
          <p:nvPr/>
        </p:nvSpPr>
        <p:spPr>
          <a:xfrm rot="5400000">
            <a:off x="6374749" y="3740585"/>
            <a:ext cx="189833" cy="189833"/>
          </a:xfrm>
          <a:prstGeom prst="ellipse">
            <a:avLst/>
          </a:prstGeom>
          <a:solidFill>
            <a:schemeClr val="bg1"/>
          </a:solid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2" name="Oval 61"/>
          <p:cNvSpPr/>
          <p:nvPr/>
        </p:nvSpPr>
        <p:spPr>
          <a:xfrm rot="5400000">
            <a:off x="6339886" y="6898062"/>
            <a:ext cx="189833" cy="189833"/>
          </a:xfrm>
          <a:prstGeom prst="ellipse">
            <a:avLst/>
          </a:prstGeom>
          <a:solidFill>
            <a:schemeClr val="bg1">
              <a:lumMod val="50000"/>
            </a:schemeClr>
          </a:solid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105" name="Group 104"/>
          <p:cNvGrpSpPr/>
          <p:nvPr/>
        </p:nvGrpSpPr>
        <p:grpSpPr>
          <a:xfrm>
            <a:off x="8359060" y="2983281"/>
            <a:ext cx="3126113" cy="1514608"/>
            <a:chOff x="7909874" y="1785257"/>
            <a:chExt cx="2075955" cy="1266605"/>
          </a:xfrm>
        </p:grpSpPr>
        <p:sp>
          <p:nvSpPr>
            <p:cNvPr id="106" name="Flowchart: Process 105"/>
            <p:cNvSpPr/>
            <p:nvPr/>
          </p:nvSpPr>
          <p:spPr>
            <a:xfrm>
              <a:off x="7909874" y="1785257"/>
              <a:ext cx="2075955" cy="1266605"/>
            </a:xfrm>
            <a:prstGeom prst="flowChartProcess">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cxnSp>
          <p:nvCxnSpPr>
            <p:cNvPr id="107" name="Straight Connector 106"/>
            <p:cNvCxnSpPr/>
            <p:nvPr/>
          </p:nvCxnSpPr>
          <p:spPr>
            <a:xfrm>
              <a:off x="7909874" y="3051862"/>
              <a:ext cx="2075955" cy="0"/>
            </a:xfrm>
            <a:prstGeom prst="line">
              <a:avLst/>
            </a:prstGeom>
            <a:ln w="381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111" name="Group 110"/>
          <p:cNvGrpSpPr/>
          <p:nvPr/>
        </p:nvGrpSpPr>
        <p:grpSpPr>
          <a:xfrm>
            <a:off x="1807721" y="1755742"/>
            <a:ext cx="2861163" cy="1335799"/>
            <a:chOff x="7909874" y="1785257"/>
            <a:chExt cx="2075955" cy="1266605"/>
          </a:xfrm>
        </p:grpSpPr>
        <p:sp>
          <p:nvSpPr>
            <p:cNvPr id="112" name="Flowchart: Process 111"/>
            <p:cNvSpPr/>
            <p:nvPr/>
          </p:nvSpPr>
          <p:spPr>
            <a:xfrm>
              <a:off x="7909874" y="1785257"/>
              <a:ext cx="2075955" cy="1266605"/>
            </a:xfrm>
            <a:prstGeom prst="flowChartProcess">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cxnSp>
          <p:nvCxnSpPr>
            <p:cNvPr id="113" name="Straight Connector 112"/>
            <p:cNvCxnSpPr/>
            <p:nvPr/>
          </p:nvCxnSpPr>
          <p:spPr>
            <a:xfrm>
              <a:off x="7909874" y="3051862"/>
              <a:ext cx="2075955" cy="0"/>
            </a:xfrm>
            <a:prstGeom prst="line">
              <a:avLst/>
            </a:prstGeom>
            <a:ln w="381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grpSp>
      <p:sp>
        <p:nvSpPr>
          <p:cNvPr id="63" name="TextBox 62"/>
          <p:cNvSpPr txBox="1"/>
          <p:nvPr/>
        </p:nvSpPr>
        <p:spPr>
          <a:xfrm>
            <a:off x="8527922" y="3422619"/>
            <a:ext cx="2887137" cy="707886"/>
          </a:xfrm>
          <a:prstGeom prst="rect">
            <a:avLst/>
          </a:prstGeom>
          <a:noFill/>
        </p:spPr>
        <p:txBody>
          <a:bodyPr wrap="square" rtlCol="0" anchor="t">
            <a:spAutoFit/>
          </a:bodyPr>
          <a:lstStyle/>
          <a:p>
            <a:r>
              <a:rPr lang="en-US" sz="2000" b="1" dirty="0">
                <a:solidFill>
                  <a:schemeClr val="bg1">
                    <a:lumMod val="50000"/>
                  </a:schemeClr>
                </a:solidFill>
                <a:latin typeface="Calibri"/>
                <a:ea typeface="Roboto" panose="02000000000000000000" pitchFamily="2" charset="0"/>
                <a:cs typeface="Calibri"/>
              </a:rPr>
              <a:t>Cultural awareness/sensitivity</a:t>
            </a:r>
          </a:p>
        </p:txBody>
      </p:sp>
      <p:sp>
        <p:nvSpPr>
          <p:cNvPr id="65" name="TextBox 64"/>
          <p:cNvSpPr txBox="1"/>
          <p:nvPr/>
        </p:nvSpPr>
        <p:spPr>
          <a:xfrm>
            <a:off x="1929952" y="4774961"/>
            <a:ext cx="2772890" cy="707886"/>
          </a:xfrm>
          <a:prstGeom prst="rect">
            <a:avLst/>
          </a:prstGeom>
          <a:noFill/>
        </p:spPr>
        <p:txBody>
          <a:bodyPr wrap="square" rtlCol="0">
            <a:spAutoFit/>
          </a:bodyPr>
          <a:lstStyle/>
          <a:p>
            <a:r>
              <a:rPr lang="en-US" sz="2000" b="1" dirty="0">
                <a:solidFill>
                  <a:schemeClr val="bg1">
                    <a:lumMod val="50000"/>
                  </a:schemeClr>
                </a:solidFill>
                <a:ea typeface="Roboto" panose="02000000000000000000" pitchFamily="2" charset="0"/>
              </a:rPr>
              <a:t>The impact of cultural borrowing</a:t>
            </a:r>
          </a:p>
        </p:txBody>
      </p:sp>
      <p:sp>
        <p:nvSpPr>
          <p:cNvPr id="73" name="文本框 72"/>
          <p:cNvSpPr txBox="1"/>
          <p:nvPr/>
        </p:nvSpPr>
        <p:spPr>
          <a:xfrm>
            <a:off x="4903093" y="438184"/>
            <a:ext cx="3052576" cy="528259"/>
          </a:xfrm>
          <a:prstGeom prst="rect">
            <a:avLst/>
          </a:prstGeom>
          <a:noFill/>
        </p:spPr>
        <p:txBody>
          <a:bodyPr wrap="none" lIns="96429" tIns="48215" rIns="96429" bIns="48215" rtlCol="0">
            <a:spAutoFit/>
          </a:bodyPr>
          <a:lstStyle/>
          <a:p>
            <a:pPr algn="ctr" defTabSz="964149"/>
            <a:r>
              <a:rPr lang="en-US" altLang="zh-CN" sz="2800" dirty="0">
                <a:solidFill>
                  <a:schemeClr val="tx1">
                    <a:lumMod val="65000"/>
                    <a:lumOff val="35000"/>
                  </a:schemeClr>
                </a:solidFill>
                <a:ea typeface="微软雅黑" panose="020B0503020204020204" pitchFamily="34" charset="-122"/>
                <a:cs typeface="+mn-ea"/>
                <a:sym typeface="+mn-lt"/>
              </a:rPr>
              <a:t>Learning Objectives</a:t>
            </a:r>
            <a:endParaRPr lang="zh-CN" altLang="en-US" sz="2800" dirty="0">
              <a:solidFill>
                <a:schemeClr val="tx1">
                  <a:lumMod val="65000"/>
                  <a:lumOff val="35000"/>
                </a:schemeClr>
              </a:solidFill>
              <a:ea typeface="微软雅黑" panose="020B0503020204020204" pitchFamily="34" charset="-122"/>
              <a:cs typeface="+mn-ea"/>
              <a:sym typeface="+mn-lt"/>
            </a:endParaRPr>
          </a:p>
        </p:txBody>
      </p:sp>
      <p:cxnSp>
        <p:nvCxnSpPr>
          <p:cNvPr id="31" name="Straight Connector 30">
            <a:extLst>
              <a:ext uri="{FF2B5EF4-FFF2-40B4-BE49-F238E27FC236}">
                <a16:creationId xmlns:a16="http://schemas.microsoft.com/office/drawing/2014/main" id="{17D238B0-7140-45A2-B06A-D52F6D0E89E4}"/>
              </a:ext>
            </a:extLst>
          </p:cNvPr>
          <p:cNvCxnSpPr/>
          <p:nvPr/>
        </p:nvCxnSpPr>
        <p:spPr>
          <a:xfrm rot="5400000">
            <a:off x="5350020" y="4226873"/>
            <a:ext cx="0" cy="1898333"/>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2" name="Oval 15">
            <a:extLst>
              <a:ext uri="{FF2B5EF4-FFF2-40B4-BE49-F238E27FC236}">
                <a16:creationId xmlns:a16="http://schemas.microsoft.com/office/drawing/2014/main" id="{38823691-7613-4505-9D8D-E08FED84CA11}"/>
              </a:ext>
            </a:extLst>
          </p:cNvPr>
          <p:cNvSpPr>
            <a:spLocks noChangeArrowheads="1"/>
          </p:cNvSpPr>
          <p:nvPr/>
        </p:nvSpPr>
        <p:spPr bwMode="auto">
          <a:xfrm rot="5400000">
            <a:off x="5088719" y="4850170"/>
            <a:ext cx="656296" cy="659644"/>
          </a:xfrm>
          <a:prstGeom prst="ellipse">
            <a:avLst/>
          </a:prstGeom>
          <a:solidFill>
            <a:schemeClr val="accent2"/>
          </a:solidFill>
          <a:ln>
            <a:noFill/>
          </a:ln>
        </p:spPr>
        <p:txBody>
          <a:bodyPr vert="horz" wrap="square" lIns="96435" tIns="48218" rIns="96435" bIns="48218" numCol="1" anchor="t" anchorCtr="0" compatLnSpc="1">
            <a:prstTxWarp prst="textNoShape">
              <a:avLst/>
            </a:prstTxWarp>
          </a:bodyPr>
          <a:lstStyle/>
          <a:p>
            <a:endParaRPr lang="en-US"/>
          </a:p>
        </p:txBody>
      </p:sp>
      <p:sp>
        <p:nvSpPr>
          <p:cNvPr id="33" name="Oval 32">
            <a:extLst>
              <a:ext uri="{FF2B5EF4-FFF2-40B4-BE49-F238E27FC236}">
                <a16:creationId xmlns:a16="http://schemas.microsoft.com/office/drawing/2014/main" id="{8A238F50-F9D3-453C-8C43-ACF009B7258D}"/>
              </a:ext>
            </a:extLst>
          </p:cNvPr>
          <p:cNvSpPr/>
          <p:nvPr/>
        </p:nvSpPr>
        <p:spPr>
          <a:xfrm rot="5400000">
            <a:off x="6222495" y="5087376"/>
            <a:ext cx="189833" cy="189833"/>
          </a:xfrm>
          <a:prstGeom prst="ellipse">
            <a:avLst/>
          </a:prstGeom>
          <a:solidFill>
            <a:schemeClr val="bg1"/>
          </a:solid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7" name="TextBox 36">
            <a:extLst>
              <a:ext uri="{FF2B5EF4-FFF2-40B4-BE49-F238E27FC236}">
                <a16:creationId xmlns:a16="http://schemas.microsoft.com/office/drawing/2014/main" id="{DDE05373-C457-4609-84EE-45FA66E40E1D}"/>
              </a:ext>
            </a:extLst>
          </p:cNvPr>
          <p:cNvSpPr txBox="1"/>
          <p:nvPr/>
        </p:nvSpPr>
        <p:spPr>
          <a:xfrm>
            <a:off x="2356635" y="2018546"/>
            <a:ext cx="2855525" cy="707886"/>
          </a:xfrm>
          <a:prstGeom prst="rect">
            <a:avLst/>
          </a:prstGeom>
          <a:noFill/>
        </p:spPr>
        <p:txBody>
          <a:bodyPr wrap="square" rtlCol="0">
            <a:spAutoFit/>
          </a:bodyPr>
          <a:lstStyle/>
          <a:p>
            <a:r>
              <a:rPr lang="en-US" sz="2000" b="1" dirty="0">
                <a:solidFill>
                  <a:schemeClr val="bg1">
                    <a:lumMod val="50000"/>
                  </a:schemeClr>
                </a:solidFill>
                <a:ea typeface="Roboto" panose="02000000000000000000" pitchFamily="2" charset="0"/>
              </a:rPr>
              <a:t>The concept of microaggression </a:t>
            </a:r>
          </a:p>
        </p:txBody>
      </p:sp>
      <p:cxnSp>
        <p:nvCxnSpPr>
          <p:cNvPr id="28" name="Straight Connector 27">
            <a:extLst>
              <a:ext uri="{FF2B5EF4-FFF2-40B4-BE49-F238E27FC236}">
                <a16:creationId xmlns:a16="http://schemas.microsoft.com/office/drawing/2014/main" id="{D6814458-A5D5-4C83-95B7-1356DCA70B6C}"/>
              </a:ext>
            </a:extLst>
          </p:cNvPr>
          <p:cNvCxnSpPr/>
          <p:nvPr/>
        </p:nvCxnSpPr>
        <p:spPr>
          <a:xfrm rot="5400000">
            <a:off x="7556711" y="5225527"/>
            <a:ext cx="0" cy="1898333"/>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sp>
        <p:nvSpPr>
          <p:cNvPr id="29" name="Oval 20">
            <a:extLst>
              <a:ext uri="{FF2B5EF4-FFF2-40B4-BE49-F238E27FC236}">
                <a16:creationId xmlns:a16="http://schemas.microsoft.com/office/drawing/2014/main" id="{6C7FCFF5-94EC-4B31-BFD2-ADA712D74B6C}"/>
              </a:ext>
            </a:extLst>
          </p:cNvPr>
          <p:cNvSpPr>
            <a:spLocks noChangeArrowheads="1"/>
          </p:cNvSpPr>
          <p:nvPr/>
        </p:nvSpPr>
        <p:spPr bwMode="auto">
          <a:xfrm rot="5400000">
            <a:off x="7076602" y="5763051"/>
            <a:ext cx="656296" cy="659644"/>
          </a:xfrm>
          <a:prstGeom prst="ellipse">
            <a:avLst/>
          </a:prstGeom>
          <a:solidFill>
            <a:schemeClr val="accent3"/>
          </a:solidFill>
          <a:ln>
            <a:noFill/>
          </a:ln>
        </p:spPr>
        <p:txBody>
          <a:bodyPr vert="horz" wrap="square" lIns="96435" tIns="48218" rIns="96435" bIns="48218" numCol="1" anchor="t" anchorCtr="0" compatLnSpc="1">
            <a:prstTxWarp prst="textNoShape">
              <a:avLst/>
            </a:prstTxWarp>
          </a:bodyPr>
          <a:lstStyle/>
          <a:p>
            <a:endParaRPr lang="en-US"/>
          </a:p>
        </p:txBody>
      </p:sp>
      <p:sp>
        <p:nvSpPr>
          <p:cNvPr id="30" name="Oval 29">
            <a:extLst>
              <a:ext uri="{FF2B5EF4-FFF2-40B4-BE49-F238E27FC236}">
                <a16:creationId xmlns:a16="http://schemas.microsoft.com/office/drawing/2014/main" id="{50BE36C2-28AE-4FEA-A733-7542761D9086}"/>
              </a:ext>
            </a:extLst>
          </p:cNvPr>
          <p:cNvSpPr/>
          <p:nvPr/>
        </p:nvSpPr>
        <p:spPr>
          <a:xfrm rot="5400000">
            <a:off x="6418425" y="6092873"/>
            <a:ext cx="189833" cy="189833"/>
          </a:xfrm>
          <a:prstGeom prst="ellipse">
            <a:avLst/>
          </a:prstGeom>
          <a:solidFill>
            <a:schemeClr val="bg1"/>
          </a:solid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38" name="Group 37">
            <a:extLst>
              <a:ext uri="{FF2B5EF4-FFF2-40B4-BE49-F238E27FC236}">
                <a16:creationId xmlns:a16="http://schemas.microsoft.com/office/drawing/2014/main" id="{5153B8C8-D4BE-47F1-80F5-E9D4F89CE460}"/>
              </a:ext>
            </a:extLst>
          </p:cNvPr>
          <p:cNvGrpSpPr/>
          <p:nvPr/>
        </p:nvGrpSpPr>
        <p:grpSpPr>
          <a:xfrm>
            <a:off x="8402736" y="5335569"/>
            <a:ext cx="3126113" cy="1514608"/>
            <a:chOff x="7909874" y="1785257"/>
            <a:chExt cx="2075955" cy="1266605"/>
          </a:xfrm>
        </p:grpSpPr>
        <p:sp>
          <p:nvSpPr>
            <p:cNvPr id="39" name="Flowchart: Process 38">
              <a:extLst>
                <a:ext uri="{FF2B5EF4-FFF2-40B4-BE49-F238E27FC236}">
                  <a16:creationId xmlns:a16="http://schemas.microsoft.com/office/drawing/2014/main" id="{80F3D553-A2C3-4584-9F5E-A1C9D3B9E7DF}"/>
                </a:ext>
              </a:extLst>
            </p:cNvPr>
            <p:cNvSpPr/>
            <p:nvPr/>
          </p:nvSpPr>
          <p:spPr>
            <a:xfrm>
              <a:off x="7909874" y="1785257"/>
              <a:ext cx="2075955" cy="1266605"/>
            </a:xfrm>
            <a:prstGeom prst="flowChartProcess">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cxnSp>
          <p:nvCxnSpPr>
            <p:cNvPr id="42" name="Straight Connector 41">
              <a:extLst>
                <a:ext uri="{FF2B5EF4-FFF2-40B4-BE49-F238E27FC236}">
                  <a16:creationId xmlns:a16="http://schemas.microsoft.com/office/drawing/2014/main" id="{1A0FD2E3-0885-49CD-93A4-A4E9E5B385A8}"/>
                </a:ext>
              </a:extLst>
            </p:cNvPr>
            <p:cNvCxnSpPr/>
            <p:nvPr/>
          </p:nvCxnSpPr>
          <p:spPr>
            <a:xfrm>
              <a:off x="7909874" y="3051862"/>
              <a:ext cx="2075955" cy="0"/>
            </a:xfrm>
            <a:prstGeom prst="line">
              <a:avLst/>
            </a:prstGeom>
            <a:ln w="381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grpSp>
      <p:sp>
        <p:nvSpPr>
          <p:cNvPr id="43" name="TextBox 42">
            <a:extLst>
              <a:ext uri="{FF2B5EF4-FFF2-40B4-BE49-F238E27FC236}">
                <a16:creationId xmlns:a16="http://schemas.microsoft.com/office/drawing/2014/main" id="{07A9AF8E-9CA0-4F32-94C7-F5455D414469}"/>
              </a:ext>
            </a:extLst>
          </p:cNvPr>
          <p:cNvSpPr txBox="1"/>
          <p:nvPr/>
        </p:nvSpPr>
        <p:spPr>
          <a:xfrm>
            <a:off x="8571598" y="5774907"/>
            <a:ext cx="2887137" cy="707886"/>
          </a:xfrm>
          <a:prstGeom prst="rect">
            <a:avLst/>
          </a:prstGeom>
          <a:noFill/>
        </p:spPr>
        <p:txBody>
          <a:bodyPr wrap="square" rtlCol="0" anchor="t">
            <a:spAutoFit/>
          </a:bodyPr>
          <a:lstStyle/>
          <a:p>
            <a:r>
              <a:rPr lang="en-US" sz="2000" b="1" dirty="0">
                <a:solidFill>
                  <a:schemeClr val="bg1">
                    <a:lumMod val="50000"/>
                  </a:schemeClr>
                </a:solidFill>
                <a:latin typeface="Calibri"/>
                <a:ea typeface="Roboto" panose="02000000000000000000" pitchFamily="2" charset="0"/>
                <a:cs typeface="Calibri"/>
              </a:rPr>
              <a:t>The concept of multicultural marketing</a:t>
            </a:r>
          </a:p>
        </p:txBody>
      </p:sp>
    </p:spTree>
    <p:extLst>
      <p:ext uri="{BB962C8B-B14F-4D97-AF65-F5344CB8AC3E}">
        <p14:creationId xmlns:p14="http://schemas.microsoft.com/office/powerpoint/2010/main" val="2745675345"/>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5"/>
                                        </p:tgtEl>
                                        <p:attrNameLst>
                                          <p:attrName>style.visibility</p:attrName>
                                        </p:attrNameLst>
                                      </p:cBhvr>
                                      <p:to>
                                        <p:strVal val="visible"/>
                                      </p:to>
                                    </p:set>
                                    <p:anim calcmode="lin" valueType="num">
                                      <p:cBhvr>
                                        <p:cTn id="7" dur="500" fill="hold"/>
                                        <p:tgtEl>
                                          <p:spTgt spid="55"/>
                                        </p:tgtEl>
                                        <p:attrNameLst>
                                          <p:attrName>ppt_w</p:attrName>
                                        </p:attrNameLst>
                                      </p:cBhvr>
                                      <p:tavLst>
                                        <p:tav tm="0">
                                          <p:val>
                                            <p:fltVal val="0"/>
                                          </p:val>
                                        </p:tav>
                                        <p:tav tm="100000">
                                          <p:val>
                                            <p:strVal val="#ppt_w"/>
                                          </p:val>
                                        </p:tav>
                                      </p:tavLst>
                                    </p:anim>
                                    <p:anim calcmode="lin" valueType="num">
                                      <p:cBhvr>
                                        <p:cTn id="8" dur="500" fill="hold"/>
                                        <p:tgtEl>
                                          <p:spTgt spid="55"/>
                                        </p:tgtEl>
                                        <p:attrNameLst>
                                          <p:attrName>ppt_h</p:attrName>
                                        </p:attrNameLst>
                                      </p:cBhvr>
                                      <p:tavLst>
                                        <p:tav tm="0">
                                          <p:val>
                                            <p:fltVal val="0"/>
                                          </p:val>
                                        </p:tav>
                                        <p:tav tm="100000">
                                          <p:val>
                                            <p:strVal val="#ppt_h"/>
                                          </p:val>
                                        </p:tav>
                                      </p:tavLst>
                                    </p:anim>
                                    <p:animEffect transition="in" filter="fade">
                                      <p:cBhvr>
                                        <p:cTn id="9" dur="500"/>
                                        <p:tgtEl>
                                          <p:spTgt spid="55"/>
                                        </p:tgtEl>
                                      </p:cBhvr>
                                    </p:animEffect>
                                  </p:childTnLst>
                                </p:cTn>
                              </p:par>
                            </p:childTnLst>
                          </p:cTn>
                        </p:par>
                        <p:par>
                          <p:cTn id="10" fill="hold">
                            <p:stCondLst>
                              <p:cond delay="500"/>
                            </p:stCondLst>
                            <p:childTnLst>
                              <p:par>
                                <p:cTn id="11" presetID="22" presetClass="entr" presetSubtype="1" fill="hold" nodeType="afterEffect">
                                  <p:stCondLst>
                                    <p:cond delay="0"/>
                                  </p:stCondLst>
                                  <p:childTnLst>
                                    <p:set>
                                      <p:cBhvr>
                                        <p:cTn id="12" dur="1" fill="hold">
                                          <p:stCondLst>
                                            <p:cond delay="0"/>
                                          </p:stCondLst>
                                        </p:cTn>
                                        <p:tgtEl>
                                          <p:spTgt spid="54"/>
                                        </p:tgtEl>
                                        <p:attrNameLst>
                                          <p:attrName>style.visibility</p:attrName>
                                        </p:attrNameLst>
                                      </p:cBhvr>
                                      <p:to>
                                        <p:strVal val="visible"/>
                                      </p:to>
                                    </p:set>
                                    <p:animEffect transition="in" filter="wipe(up)">
                                      <p:cBhvr>
                                        <p:cTn id="13" dur="1000"/>
                                        <p:tgtEl>
                                          <p:spTgt spid="54"/>
                                        </p:tgtEl>
                                      </p:cBhvr>
                                    </p:animEffect>
                                  </p:childTnLst>
                                </p:cTn>
                              </p:par>
                            </p:childTnLst>
                          </p:cTn>
                        </p:par>
                        <p:par>
                          <p:cTn id="14" fill="hold">
                            <p:stCondLst>
                              <p:cond delay="1500"/>
                            </p:stCondLst>
                            <p:childTnLst>
                              <p:par>
                                <p:cTn id="15" presetID="21" presetClass="entr" presetSubtype="1" fill="hold" grpId="0" nodeType="afterEffect">
                                  <p:stCondLst>
                                    <p:cond delay="0"/>
                                  </p:stCondLst>
                                  <p:childTnLst>
                                    <p:set>
                                      <p:cBhvr>
                                        <p:cTn id="16" dur="1" fill="hold">
                                          <p:stCondLst>
                                            <p:cond delay="0"/>
                                          </p:stCondLst>
                                        </p:cTn>
                                        <p:tgtEl>
                                          <p:spTgt spid="57"/>
                                        </p:tgtEl>
                                        <p:attrNameLst>
                                          <p:attrName>style.visibility</p:attrName>
                                        </p:attrNameLst>
                                      </p:cBhvr>
                                      <p:to>
                                        <p:strVal val="visible"/>
                                      </p:to>
                                    </p:set>
                                    <p:animEffect transition="in" filter="wheel(1)">
                                      <p:cBhvr>
                                        <p:cTn id="17" dur="1000"/>
                                        <p:tgtEl>
                                          <p:spTgt spid="57"/>
                                        </p:tgtEl>
                                      </p:cBhvr>
                                    </p:animEffect>
                                  </p:childTnLst>
                                </p:cTn>
                              </p:par>
                            </p:childTnLst>
                          </p:cTn>
                        </p:par>
                        <p:par>
                          <p:cTn id="18" fill="hold">
                            <p:stCondLst>
                              <p:cond delay="2500"/>
                            </p:stCondLst>
                            <p:childTnLst>
                              <p:par>
                                <p:cTn id="19" presetID="22" presetClass="entr" presetSubtype="2" fill="hold" nodeType="afterEffect">
                                  <p:stCondLst>
                                    <p:cond delay="0"/>
                                  </p:stCondLst>
                                  <p:childTnLst>
                                    <p:set>
                                      <p:cBhvr>
                                        <p:cTn id="20" dur="1" fill="hold">
                                          <p:stCondLst>
                                            <p:cond delay="0"/>
                                          </p:stCondLst>
                                        </p:cTn>
                                        <p:tgtEl>
                                          <p:spTgt spid="40"/>
                                        </p:tgtEl>
                                        <p:attrNameLst>
                                          <p:attrName>style.visibility</p:attrName>
                                        </p:attrNameLst>
                                      </p:cBhvr>
                                      <p:to>
                                        <p:strVal val="visible"/>
                                      </p:to>
                                    </p:set>
                                    <p:animEffect transition="in" filter="wipe(right)">
                                      <p:cBhvr>
                                        <p:cTn id="21" dur="500"/>
                                        <p:tgtEl>
                                          <p:spTgt spid="40"/>
                                        </p:tgtEl>
                                      </p:cBhvr>
                                    </p:animEffect>
                                  </p:childTnLst>
                                </p:cTn>
                              </p:par>
                            </p:childTnLst>
                          </p:cTn>
                        </p:par>
                        <p:par>
                          <p:cTn id="22" fill="hold">
                            <p:stCondLst>
                              <p:cond delay="3000"/>
                            </p:stCondLst>
                            <p:childTnLst>
                              <p:par>
                                <p:cTn id="23" presetID="22" presetClass="entr" presetSubtype="2" fill="hold" nodeType="afterEffect">
                                  <p:stCondLst>
                                    <p:cond delay="0"/>
                                  </p:stCondLst>
                                  <p:childTnLst>
                                    <p:set>
                                      <p:cBhvr>
                                        <p:cTn id="24" dur="1" fill="hold">
                                          <p:stCondLst>
                                            <p:cond delay="0"/>
                                          </p:stCondLst>
                                        </p:cTn>
                                        <p:tgtEl>
                                          <p:spTgt spid="111"/>
                                        </p:tgtEl>
                                        <p:attrNameLst>
                                          <p:attrName>style.visibility</p:attrName>
                                        </p:attrNameLst>
                                      </p:cBhvr>
                                      <p:to>
                                        <p:strVal val="visible"/>
                                      </p:to>
                                    </p:set>
                                    <p:animEffect transition="in" filter="wipe(right)">
                                      <p:cBhvr>
                                        <p:cTn id="25" dur="500"/>
                                        <p:tgtEl>
                                          <p:spTgt spid="111"/>
                                        </p:tgtEl>
                                      </p:cBhvr>
                                    </p:animEffect>
                                  </p:childTnLst>
                                </p:cTn>
                              </p:par>
                            </p:childTnLst>
                          </p:cTn>
                        </p:par>
                        <p:par>
                          <p:cTn id="26" fill="hold">
                            <p:stCondLst>
                              <p:cond delay="3500"/>
                            </p:stCondLst>
                            <p:childTnLst>
                              <p:par>
                                <p:cTn id="27" presetID="21" presetClass="entr" presetSubtype="1" fill="hold" grpId="0" nodeType="afterEffect">
                                  <p:stCondLst>
                                    <p:cond delay="0"/>
                                  </p:stCondLst>
                                  <p:childTnLst>
                                    <p:set>
                                      <p:cBhvr>
                                        <p:cTn id="28" dur="1" fill="hold">
                                          <p:stCondLst>
                                            <p:cond delay="0"/>
                                          </p:stCondLst>
                                        </p:cTn>
                                        <p:tgtEl>
                                          <p:spTgt spid="47"/>
                                        </p:tgtEl>
                                        <p:attrNameLst>
                                          <p:attrName>style.visibility</p:attrName>
                                        </p:attrNameLst>
                                      </p:cBhvr>
                                      <p:to>
                                        <p:strVal val="visible"/>
                                      </p:to>
                                    </p:set>
                                    <p:animEffect transition="in" filter="wheel(1)">
                                      <p:cBhvr>
                                        <p:cTn id="29" dur="1000"/>
                                        <p:tgtEl>
                                          <p:spTgt spid="47"/>
                                        </p:tgtEl>
                                      </p:cBhvr>
                                    </p:animEffect>
                                  </p:childTnLst>
                                </p:cTn>
                              </p:par>
                            </p:childTnLst>
                          </p:cTn>
                        </p:par>
                        <p:par>
                          <p:cTn id="30" fill="hold">
                            <p:stCondLst>
                              <p:cond delay="4500"/>
                            </p:stCondLst>
                            <p:childTnLst>
                              <p:par>
                                <p:cTn id="31" presetID="22" presetClass="entr" presetSubtype="1" fill="hold" grpId="0" nodeType="afterEffect">
                                  <p:stCondLst>
                                    <p:cond delay="0"/>
                                  </p:stCondLst>
                                  <p:childTnLst>
                                    <p:set>
                                      <p:cBhvr>
                                        <p:cTn id="32" dur="1" fill="hold">
                                          <p:stCondLst>
                                            <p:cond delay="0"/>
                                          </p:stCondLst>
                                        </p:cTn>
                                        <p:tgtEl>
                                          <p:spTgt spid="63"/>
                                        </p:tgtEl>
                                        <p:attrNameLst>
                                          <p:attrName>style.visibility</p:attrName>
                                        </p:attrNameLst>
                                      </p:cBhvr>
                                      <p:to>
                                        <p:strVal val="visible"/>
                                      </p:to>
                                    </p:set>
                                    <p:animEffect transition="in" filter="wipe(up)">
                                      <p:cBhvr>
                                        <p:cTn id="33" dur="500"/>
                                        <p:tgtEl>
                                          <p:spTgt spid="63"/>
                                        </p:tgtEl>
                                      </p:cBhvr>
                                    </p:animEffect>
                                  </p:childTnLst>
                                </p:cTn>
                              </p:par>
                            </p:childTnLst>
                          </p:cTn>
                        </p:par>
                        <p:par>
                          <p:cTn id="34" fill="hold">
                            <p:stCondLst>
                              <p:cond delay="5000"/>
                            </p:stCondLst>
                            <p:childTnLst>
                              <p:par>
                                <p:cTn id="35" presetID="21" presetClass="entr" presetSubtype="1" fill="hold" grpId="0" nodeType="afterEffect">
                                  <p:stCondLst>
                                    <p:cond delay="0"/>
                                  </p:stCondLst>
                                  <p:childTnLst>
                                    <p:set>
                                      <p:cBhvr>
                                        <p:cTn id="36" dur="1" fill="hold">
                                          <p:stCondLst>
                                            <p:cond delay="0"/>
                                          </p:stCondLst>
                                        </p:cTn>
                                        <p:tgtEl>
                                          <p:spTgt spid="58"/>
                                        </p:tgtEl>
                                        <p:attrNameLst>
                                          <p:attrName>style.visibility</p:attrName>
                                        </p:attrNameLst>
                                      </p:cBhvr>
                                      <p:to>
                                        <p:strVal val="visible"/>
                                      </p:to>
                                    </p:set>
                                    <p:animEffect transition="in" filter="wheel(1)">
                                      <p:cBhvr>
                                        <p:cTn id="37" dur="1000"/>
                                        <p:tgtEl>
                                          <p:spTgt spid="58"/>
                                        </p:tgtEl>
                                      </p:cBhvr>
                                    </p:animEffect>
                                  </p:childTnLst>
                                </p:cTn>
                              </p:par>
                            </p:childTnLst>
                          </p:cTn>
                        </p:par>
                        <p:par>
                          <p:cTn id="38" fill="hold">
                            <p:stCondLst>
                              <p:cond delay="6000"/>
                            </p:stCondLst>
                            <p:childTnLst>
                              <p:par>
                                <p:cTn id="39" presetID="22" presetClass="entr" presetSubtype="8" fill="hold" nodeType="afterEffect">
                                  <p:stCondLst>
                                    <p:cond delay="0"/>
                                  </p:stCondLst>
                                  <p:childTnLst>
                                    <p:set>
                                      <p:cBhvr>
                                        <p:cTn id="40" dur="1" fill="hold">
                                          <p:stCondLst>
                                            <p:cond delay="0"/>
                                          </p:stCondLst>
                                        </p:cTn>
                                        <p:tgtEl>
                                          <p:spTgt spid="41"/>
                                        </p:tgtEl>
                                        <p:attrNameLst>
                                          <p:attrName>style.visibility</p:attrName>
                                        </p:attrNameLst>
                                      </p:cBhvr>
                                      <p:to>
                                        <p:strVal val="visible"/>
                                      </p:to>
                                    </p:set>
                                    <p:animEffect transition="in" filter="wipe(left)">
                                      <p:cBhvr>
                                        <p:cTn id="41" dur="500"/>
                                        <p:tgtEl>
                                          <p:spTgt spid="41"/>
                                        </p:tgtEl>
                                      </p:cBhvr>
                                    </p:animEffect>
                                  </p:childTnLst>
                                </p:cTn>
                              </p:par>
                            </p:childTnLst>
                          </p:cTn>
                        </p:par>
                        <p:par>
                          <p:cTn id="42" fill="hold">
                            <p:stCondLst>
                              <p:cond delay="6500"/>
                            </p:stCondLst>
                            <p:childTnLst>
                              <p:par>
                                <p:cTn id="43" presetID="22" presetClass="entr" presetSubtype="8" fill="hold" nodeType="afterEffect">
                                  <p:stCondLst>
                                    <p:cond delay="0"/>
                                  </p:stCondLst>
                                  <p:childTnLst>
                                    <p:set>
                                      <p:cBhvr>
                                        <p:cTn id="44" dur="1" fill="hold">
                                          <p:stCondLst>
                                            <p:cond delay="0"/>
                                          </p:stCondLst>
                                        </p:cTn>
                                        <p:tgtEl>
                                          <p:spTgt spid="105"/>
                                        </p:tgtEl>
                                        <p:attrNameLst>
                                          <p:attrName>style.visibility</p:attrName>
                                        </p:attrNameLst>
                                      </p:cBhvr>
                                      <p:to>
                                        <p:strVal val="visible"/>
                                      </p:to>
                                    </p:set>
                                    <p:animEffect transition="in" filter="wipe(left)">
                                      <p:cBhvr>
                                        <p:cTn id="45" dur="500"/>
                                        <p:tgtEl>
                                          <p:spTgt spid="105"/>
                                        </p:tgtEl>
                                      </p:cBhvr>
                                    </p:animEffect>
                                  </p:childTnLst>
                                </p:cTn>
                              </p:par>
                            </p:childTnLst>
                          </p:cTn>
                        </p:par>
                        <p:par>
                          <p:cTn id="46" fill="hold">
                            <p:stCondLst>
                              <p:cond delay="7000"/>
                            </p:stCondLst>
                            <p:childTnLst>
                              <p:par>
                                <p:cTn id="47" presetID="21" presetClass="entr" presetSubtype="1" fill="hold" grpId="0" nodeType="afterEffect">
                                  <p:stCondLst>
                                    <p:cond delay="0"/>
                                  </p:stCondLst>
                                  <p:childTnLst>
                                    <p:set>
                                      <p:cBhvr>
                                        <p:cTn id="48" dur="1" fill="hold">
                                          <p:stCondLst>
                                            <p:cond delay="0"/>
                                          </p:stCondLst>
                                        </p:cTn>
                                        <p:tgtEl>
                                          <p:spTgt spid="52"/>
                                        </p:tgtEl>
                                        <p:attrNameLst>
                                          <p:attrName>style.visibility</p:attrName>
                                        </p:attrNameLst>
                                      </p:cBhvr>
                                      <p:to>
                                        <p:strVal val="visible"/>
                                      </p:to>
                                    </p:set>
                                    <p:animEffect transition="in" filter="wheel(1)">
                                      <p:cBhvr>
                                        <p:cTn id="49" dur="1000"/>
                                        <p:tgtEl>
                                          <p:spTgt spid="52"/>
                                        </p:tgtEl>
                                      </p:cBhvr>
                                    </p:animEffect>
                                  </p:childTnLst>
                                </p:cTn>
                              </p:par>
                            </p:childTnLst>
                          </p:cTn>
                        </p:par>
                        <p:par>
                          <p:cTn id="50" fill="hold">
                            <p:stCondLst>
                              <p:cond delay="8000"/>
                            </p:stCondLst>
                            <p:childTnLst>
                              <p:par>
                                <p:cTn id="51" presetID="22" presetClass="entr" presetSubtype="1" fill="hold" grpId="0" nodeType="afterEffect">
                                  <p:stCondLst>
                                    <p:cond delay="0"/>
                                  </p:stCondLst>
                                  <p:childTnLst>
                                    <p:set>
                                      <p:cBhvr>
                                        <p:cTn id="52" dur="1" fill="hold">
                                          <p:stCondLst>
                                            <p:cond delay="0"/>
                                          </p:stCondLst>
                                        </p:cTn>
                                        <p:tgtEl>
                                          <p:spTgt spid="65"/>
                                        </p:tgtEl>
                                        <p:attrNameLst>
                                          <p:attrName>style.visibility</p:attrName>
                                        </p:attrNameLst>
                                      </p:cBhvr>
                                      <p:to>
                                        <p:strVal val="visible"/>
                                      </p:to>
                                    </p:set>
                                    <p:animEffect transition="in" filter="wipe(up)">
                                      <p:cBhvr>
                                        <p:cTn id="53" dur="500"/>
                                        <p:tgtEl>
                                          <p:spTgt spid="65"/>
                                        </p:tgtEl>
                                      </p:cBhvr>
                                    </p:animEffect>
                                  </p:childTnLst>
                                </p:cTn>
                              </p:par>
                            </p:childTnLst>
                          </p:cTn>
                        </p:par>
                        <p:par>
                          <p:cTn id="54" fill="hold">
                            <p:stCondLst>
                              <p:cond delay="8500"/>
                            </p:stCondLst>
                            <p:childTnLst>
                              <p:par>
                                <p:cTn id="55" presetID="21" presetClass="entr" presetSubtype="1" fill="hold" grpId="0" nodeType="afterEffect">
                                  <p:stCondLst>
                                    <p:cond delay="0"/>
                                  </p:stCondLst>
                                  <p:childTnLst>
                                    <p:set>
                                      <p:cBhvr>
                                        <p:cTn id="56" dur="1" fill="hold">
                                          <p:stCondLst>
                                            <p:cond delay="0"/>
                                          </p:stCondLst>
                                        </p:cTn>
                                        <p:tgtEl>
                                          <p:spTgt spid="62"/>
                                        </p:tgtEl>
                                        <p:attrNameLst>
                                          <p:attrName>style.visibility</p:attrName>
                                        </p:attrNameLst>
                                      </p:cBhvr>
                                      <p:to>
                                        <p:strVal val="visible"/>
                                      </p:to>
                                    </p:set>
                                    <p:animEffect transition="in" filter="wheel(1)">
                                      <p:cBhvr>
                                        <p:cTn id="57" dur="1500"/>
                                        <p:tgtEl>
                                          <p:spTgt spid="62"/>
                                        </p:tgtEl>
                                      </p:cBhvr>
                                    </p:animEffect>
                                  </p:childTnLst>
                                </p:cTn>
                              </p:par>
                            </p:childTnLst>
                          </p:cTn>
                        </p:par>
                        <p:par>
                          <p:cTn id="58" fill="hold">
                            <p:stCondLst>
                              <p:cond delay="10000"/>
                            </p:stCondLst>
                            <p:childTnLst>
                              <p:par>
                                <p:cTn id="59" presetID="21" presetClass="entr" presetSubtype="1" fill="hold" grpId="0" nodeType="afterEffect">
                                  <p:stCondLst>
                                    <p:cond delay="0"/>
                                  </p:stCondLst>
                                  <p:childTnLst>
                                    <p:set>
                                      <p:cBhvr>
                                        <p:cTn id="60" dur="1" fill="hold">
                                          <p:stCondLst>
                                            <p:cond delay="0"/>
                                          </p:stCondLst>
                                        </p:cTn>
                                        <p:tgtEl>
                                          <p:spTgt spid="33"/>
                                        </p:tgtEl>
                                        <p:attrNameLst>
                                          <p:attrName>style.visibility</p:attrName>
                                        </p:attrNameLst>
                                      </p:cBhvr>
                                      <p:to>
                                        <p:strVal val="visible"/>
                                      </p:to>
                                    </p:set>
                                    <p:animEffect transition="in" filter="wheel(1)">
                                      <p:cBhvr>
                                        <p:cTn id="61" dur="1000"/>
                                        <p:tgtEl>
                                          <p:spTgt spid="33"/>
                                        </p:tgtEl>
                                      </p:cBhvr>
                                    </p:animEffect>
                                  </p:childTnLst>
                                </p:cTn>
                              </p:par>
                            </p:childTnLst>
                          </p:cTn>
                        </p:par>
                        <p:par>
                          <p:cTn id="62" fill="hold">
                            <p:stCondLst>
                              <p:cond delay="11000"/>
                            </p:stCondLst>
                            <p:childTnLst>
                              <p:par>
                                <p:cTn id="63" presetID="22" presetClass="entr" presetSubtype="2" fill="hold" nodeType="afterEffect">
                                  <p:stCondLst>
                                    <p:cond delay="0"/>
                                  </p:stCondLst>
                                  <p:childTnLst>
                                    <p:set>
                                      <p:cBhvr>
                                        <p:cTn id="64" dur="1" fill="hold">
                                          <p:stCondLst>
                                            <p:cond delay="0"/>
                                          </p:stCondLst>
                                        </p:cTn>
                                        <p:tgtEl>
                                          <p:spTgt spid="31"/>
                                        </p:tgtEl>
                                        <p:attrNameLst>
                                          <p:attrName>style.visibility</p:attrName>
                                        </p:attrNameLst>
                                      </p:cBhvr>
                                      <p:to>
                                        <p:strVal val="visible"/>
                                      </p:to>
                                    </p:set>
                                    <p:animEffect transition="in" filter="wipe(right)">
                                      <p:cBhvr>
                                        <p:cTn id="65" dur="500"/>
                                        <p:tgtEl>
                                          <p:spTgt spid="31"/>
                                        </p:tgtEl>
                                      </p:cBhvr>
                                    </p:animEffect>
                                  </p:childTnLst>
                                </p:cTn>
                              </p:par>
                            </p:childTnLst>
                          </p:cTn>
                        </p:par>
                        <p:par>
                          <p:cTn id="66" fill="hold">
                            <p:stCondLst>
                              <p:cond delay="11500"/>
                            </p:stCondLst>
                            <p:childTnLst>
                              <p:par>
                                <p:cTn id="67" presetID="22" presetClass="entr" presetSubtype="2" fill="hold" nodeType="afterEffect">
                                  <p:stCondLst>
                                    <p:cond delay="0"/>
                                  </p:stCondLst>
                                  <p:childTnLst>
                                    <p:set>
                                      <p:cBhvr>
                                        <p:cTn id="68" dur="1" fill="hold">
                                          <p:stCondLst>
                                            <p:cond delay="0"/>
                                          </p:stCondLst>
                                        </p:cTn>
                                        <p:tgtEl>
                                          <p:spTgt spid="34"/>
                                        </p:tgtEl>
                                        <p:attrNameLst>
                                          <p:attrName>style.visibility</p:attrName>
                                        </p:attrNameLst>
                                      </p:cBhvr>
                                      <p:to>
                                        <p:strVal val="visible"/>
                                      </p:to>
                                    </p:set>
                                    <p:animEffect transition="in" filter="wipe(right)">
                                      <p:cBhvr>
                                        <p:cTn id="69" dur="500"/>
                                        <p:tgtEl>
                                          <p:spTgt spid="34"/>
                                        </p:tgtEl>
                                      </p:cBhvr>
                                    </p:animEffect>
                                  </p:childTnLst>
                                </p:cTn>
                              </p:par>
                            </p:childTnLst>
                          </p:cTn>
                        </p:par>
                        <p:par>
                          <p:cTn id="70" fill="hold">
                            <p:stCondLst>
                              <p:cond delay="12000"/>
                            </p:stCondLst>
                            <p:childTnLst>
                              <p:par>
                                <p:cTn id="71" presetID="21" presetClass="entr" presetSubtype="1" fill="hold" grpId="0" nodeType="afterEffect">
                                  <p:stCondLst>
                                    <p:cond delay="0"/>
                                  </p:stCondLst>
                                  <p:childTnLst>
                                    <p:set>
                                      <p:cBhvr>
                                        <p:cTn id="72" dur="1" fill="hold">
                                          <p:stCondLst>
                                            <p:cond delay="0"/>
                                          </p:stCondLst>
                                        </p:cTn>
                                        <p:tgtEl>
                                          <p:spTgt spid="32"/>
                                        </p:tgtEl>
                                        <p:attrNameLst>
                                          <p:attrName>style.visibility</p:attrName>
                                        </p:attrNameLst>
                                      </p:cBhvr>
                                      <p:to>
                                        <p:strVal val="visible"/>
                                      </p:to>
                                    </p:set>
                                    <p:animEffect transition="in" filter="wheel(1)">
                                      <p:cBhvr>
                                        <p:cTn id="73" dur="1000"/>
                                        <p:tgtEl>
                                          <p:spTgt spid="32"/>
                                        </p:tgtEl>
                                      </p:cBhvr>
                                    </p:animEffect>
                                  </p:childTnLst>
                                </p:cTn>
                              </p:par>
                            </p:childTnLst>
                          </p:cTn>
                        </p:par>
                        <p:par>
                          <p:cTn id="74" fill="hold">
                            <p:stCondLst>
                              <p:cond delay="13000"/>
                            </p:stCondLst>
                            <p:childTnLst>
                              <p:par>
                                <p:cTn id="75" presetID="22" presetClass="entr" presetSubtype="1" fill="hold" grpId="0" nodeType="afterEffect">
                                  <p:stCondLst>
                                    <p:cond delay="0"/>
                                  </p:stCondLst>
                                  <p:childTnLst>
                                    <p:set>
                                      <p:cBhvr>
                                        <p:cTn id="76" dur="1" fill="hold">
                                          <p:stCondLst>
                                            <p:cond delay="0"/>
                                          </p:stCondLst>
                                        </p:cTn>
                                        <p:tgtEl>
                                          <p:spTgt spid="37"/>
                                        </p:tgtEl>
                                        <p:attrNameLst>
                                          <p:attrName>style.visibility</p:attrName>
                                        </p:attrNameLst>
                                      </p:cBhvr>
                                      <p:to>
                                        <p:strVal val="visible"/>
                                      </p:to>
                                    </p:set>
                                    <p:animEffect transition="in" filter="wipe(up)">
                                      <p:cBhvr>
                                        <p:cTn id="77" dur="500"/>
                                        <p:tgtEl>
                                          <p:spTgt spid="37"/>
                                        </p:tgtEl>
                                      </p:cBhvr>
                                    </p:animEffect>
                                  </p:childTnLst>
                                </p:cTn>
                              </p:par>
                            </p:childTnLst>
                          </p:cTn>
                        </p:par>
                        <p:par>
                          <p:cTn id="78" fill="hold">
                            <p:stCondLst>
                              <p:cond delay="13500"/>
                            </p:stCondLst>
                            <p:childTnLst>
                              <p:par>
                                <p:cTn id="79" presetID="22" presetClass="entr" presetSubtype="1" fill="hold" grpId="0" nodeType="afterEffect">
                                  <p:stCondLst>
                                    <p:cond delay="0"/>
                                  </p:stCondLst>
                                  <p:childTnLst>
                                    <p:set>
                                      <p:cBhvr>
                                        <p:cTn id="80" dur="1" fill="hold">
                                          <p:stCondLst>
                                            <p:cond delay="0"/>
                                          </p:stCondLst>
                                        </p:cTn>
                                        <p:tgtEl>
                                          <p:spTgt spid="43"/>
                                        </p:tgtEl>
                                        <p:attrNameLst>
                                          <p:attrName>style.visibility</p:attrName>
                                        </p:attrNameLst>
                                      </p:cBhvr>
                                      <p:to>
                                        <p:strVal val="visible"/>
                                      </p:to>
                                    </p:set>
                                    <p:animEffect transition="in" filter="wipe(up)">
                                      <p:cBhvr>
                                        <p:cTn id="81" dur="500"/>
                                        <p:tgtEl>
                                          <p:spTgt spid="43"/>
                                        </p:tgtEl>
                                      </p:cBhvr>
                                    </p:animEffect>
                                  </p:childTnLst>
                                </p:cTn>
                              </p:par>
                            </p:childTnLst>
                          </p:cTn>
                        </p:par>
                        <p:par>
                          <p:cTn id="82" fill="hold">
                            <p:stCondLst>
                              <p:cond delay="14000"/>
                            </p:stCondLst>
                            <p:childTnLst>
                              <p:par>
                                <p:cTn id="83" presetID="21" presetClass="entr" presetSubtype="1" fill="hold" grpId="0" nodeType="afterEffect">
                                  <p:stCondLst>
                                    <p:cond delay="0"/>
                                  </p:stCondLst>
                                  <p:childTnLst>
                                    <p:set>
                                      <p:cBhvr>
                                        <p:cTn id="84" dur="1" fill="hold">
                                          <p:stCondLst>
                                            <p:cond delay="0"/>
                                          </p:stCondLst>
                                        </p:cTn>
                                        <p:tgtEl>
                                          <p:spTgt spid="30"/>
                                        </p:tgtEl>
                                        <p:attrNameLst>
                                          <p:attrName>style.visibility</p:attrName>
                                        </p:attrNameLst>
                                      </p:cBhvr>
                                      <p:to>
                                        <p:strVal val="visible"/>
                                      </p:to>
                                    </p:set>
                                    <p:animEffect transition="in" filter="wheel(1)">
                                      <p:cBhvr>
                                        <p:cTn id="85" dur="1000"/>
                                        <p:tgtEl>
                                          <p:spTgt spid="30"/>
                                        </p:tgtEl>
                                      </p:cBhvr>
                                    </p:animEffect>
                                  </p:childTnLst>
                                </p:cTn>
                              </p:par>
                            </p:childTnLst>
                          </p:cTn>
                        </p:par>
                        <p:par>
                          <p:cTn id="86" fill="hold">
                            <p:stCondLst>
                              <p:cond delay="15000"/>
                            </p:stCondLst>
                            <p:childTnLst>
                              <p:par>
                                <p:cTn id="87" presetID="22" presetClass="entr" presetSubtype="8" fill="hold" nodeType="afterEffect">
                                  <p:stCondLst>
                                    <p:cond delay="0"/>
                                  </p:stCondLst>
                                  <p:childTnLst>
                                    <p:set>
                                      <p:cBhvr>
                                        <p:cTn id="88" dur="1" fill="hold">
                                          <p:stCondLst>
                                            <p:cond delay="0"/>
                                          </p:stCondLst>
                                        </p:cTn>
                                        <p:tgtEl>
                                          <p:spTgt spid="28"/>
                                        </p:tgtEl>
                                        <p:attrNameLst>
                                          <p:attrName>style.visibility</p:attrName>
                                        </p:attrNameLst>
                                      </p:cBhvr>
                                      <p:to>
                                        <p:strVal val="visible"/>
                                      </p:to>
                                    </p:set>
                                    <p:animEffect transition="in" filter="wipe(left)">
                                      <p:cBhvr>
                                        <p:cTn id="89" dur="500"/>
                                        <p:tgtEl>
                                          <p:spTgt spid="28"/>
                                        </p:tgtEl>
                                      </p:cBhvr>
                                    </p:animEffect>
                                  </p:childTnLst>
                                </p:cTn>
                              </p:par>
                            </p:childTnLst>
                          </p:cTn>
                        </p:par>
                        <p:par>
                          <p:cTn id="90" fill="hold">
                            <p:stCondLst>
                              <p:cond delay="15500"/>
                            </p:stCondLst>
                            <p:childTnLst>
                              <p:par>
                                <p:cTn id="91" presetID="22" presetClass="entr" presetSubtype="8" fill="hold" nodeType="afterEffect">
                                  <p:stCondLst>
                                    <p:cond delay="0"/>
                                  </p:stCondLst>
                                  <p:childTnLst>
                                    <p:set>
                                      <p:cBhvr>
                                        <p:cTn id="92" dur="1" fill="hold">
                                          <p:stCondLst>
                                            <p:cond delay="0"/>
                                          </p:stCondLst>
                                        </p:cTn>
                                        <p:tgtEl>
                                          <p:spTgt spid="38"/>
                                        </p:tgtEl>
                                        <p:attrNameLst>
                                          <p:attrName>style.visibility</p:attrName>
                                        </p:attrNameLst>
                                      </p:cBhvr>
                                      <p:to>
                                        <p:strVal val="visible"/>
                                      </p:to>
                                    </p:set>
                                    <p:animEffect transition="in" filter="wipe(left)">
                                      <p:cBhvr>
                                        <p:cTn id="93" dur="500"/>
                                        <p:tgtEl>
                                          <p:spTgt spid="38"/>
                                        </p:tgtEl>
                                      </p:cBhvr>
                                    </p:animEffect>
                                  </p:childTnLst>
                                </p:cTn>
                              </p:par>
                            </p:childTnLst>
                          </p:cTn>
                        </p:par>
                        <p:par>
                          <p:cTn id="94" fill="hold">
                            <p:stCondLst>
                              <p:cond delay="16000"/>
                            </p:stCondLst>
                            <p:childTnLst>
                              <p:par>
                                <p:cTn id="95" presetID="21" presetClass="entr" presetSubtype="1" fill="hold" grpId="0" nodeType="afterEffect">
                                  <p:stCondLst>
                                    <p:cond delay="0"/>
                                  </p:stCondLst>
                                  <p:childTnLst>
                                    <p:set>
                                      <p:cBhvr>
                                        <p:cTn id="96" dur="1" fill="hold">
                                          <p:stCondLst>
                                            <p:cond delay="0"/>
                                          </p:stCondLst>
                                        </p:cTn>
                                        <p:tgtEl>
                                          <p:spTgt spid="29"/>
                                        </p:tgtEl>
                                        <p:attrNameLst>
                                          <p:attrName>style.visibility</p:attrName>
                                        </p:attrNameLst>
                                      </p:cBhvr>
                                      <p:to>
                                        <p:strVal val="visible"/>
                                      </p:to>
                                    </p:set>
                                    <p:animEffect transition="in" filter="wheel(1)">
                                      <p:cBhvr>
                                        <p:cTn id="97" dur="10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52" grpId="0" animBg="1"/>
      <p:bldP spid="55" grpId="0" animBg="1"/>
      <p:bldP spid="57" grpId="0" animBg="1"/>
      <p:bldP spid="58" grpId="0" animBg="1"/>
      <p:bldP spid="62" grpId="0" animBg="1"/>
      <p:bldP spid="63" grpId="0"/>
      <p:bldP spid="65" grpId="0"/>
      <p:bldP spid="32" grpId="0" animBg="1"/>
      <p:bldP spid="33" grpId="0" animBg="1"/>
      <p:bldP spid="37" grpId="0"/>
      <p:bldP spid="29" grpId="0" animBg="1"/>
      <p:bldP spid="30" grpId="0" animBg="1"/>
      <p:bldP spid="4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4759" y="1099109"/>
            <a:ext cx="11090275" cy="1397000"/>
          </a:xfrm>
        </p:spPr>
        <p:txBody>
          <a:bodyPr>
            <a:normAutofit/>
          </a:bodyPr>
          <a:lstStyle/>
          <a:p>
            <a:r>
              <a:rPr lang="en-US" sz="3600" b="1" dirty="0">
                <a:latin typeface="+mn-lt"/>
              </a:rPr>
              <a:t>Microaggression</a:t>
            </a:r>
          </a:p>
        </p:txBody>
      </p:sp>
      <p:sp>
        <p:nvSpPr>
          <p:cNvPr id="5" name="Content Placeholder 2">
            <a:extLst>
              <a:ext uri="{FF2B5EF4-FFF2-40B4-BE49-F238E27FC236}">
                <a16:creationId xmlns:a16="http://schemas.microsoft.com/office/drawing/2014/main" id="{43530EBE-B506-4E27-B5BD-5C0CFA16FF10}"/>
              </a:ext>
            </a:extLst>
          </p:cNvPr>
          <p:cNvSpPr>
            <a:spLocks noGrp="1"/>
          </p:cNvSpPr>
          <p:nvPr>
            <p:ph idx="1"/>
          </p:nvPr>
        </p:nvSpPr>
        <p:spPr>
          <a:xfrm>
            <a:off x="452711" y="2643188"/>
            <a:ext cx="12025336" cy="4589462"/>
          </a:xfrm>
        </p:spPr>
        <p:txBody>
          <a:bodyPr>
            <a:normAutofit/>
          </a:bodyPr>
          <a:lstStyle/>
          <a:p>
            <a:r>
              <a:rPr lang="en-US" dirty="0"/>
              <a:t>A subtle, often unintentional, but offensive comment or action directed at non-dominant groups </a:t>
            </a:r>
          </a:p>
          <a:p>
            <a:pPr marL="0" indent="0">
              <a:buNone/>
            </a:pPr>
            <a:r>
              <a:rPr lang="en-US" dirty="0">
                <a:hlinkClick r:id="rId3"/>
              </a:rPr>
              <a:t>https://www.youtube.com/watch?v=BJL2P0JsAS4</a:t>
            </a:r>
            <a:endParaRPr lang="en-US" dirty="0"/>
          </a:p>
          <a:p>
            <a:r>
              <a:rPr lang="en-US" dirty="0"/>
              <a:t>Discrimination vs. Microaggression: Strong vs. Subtle. </a:t>
            </a:r>
          </a:p>
          <a:p>
            <a:endParaRPr lang="en-US" dirty="0"/>
          </a:p>
          <a:p>
            <a:pPr marL="0" indent="0">
              <a:buNone/>
            </a:pPr>
            <a:endParaRPr lang="en-US" altLang="zh-CN" dirty="0"/>
          </a:p>
        </p:txBody>
      </p:sp>
      <p:pic>
        <p:nvPicPr>
          <p:cNvPr id="1026" name="Picture 2" descr="“discrimination picture”的图片搜索结果">
            <a:extLst>
              <a:ext uri="{FF2B5EF4-FFF2-40B4-BE49-F238E27FC236}">
                <a16:creationId xmlns:a16="http://schemas.microsoft.com/office/drawing/2014/main" id="{36B415E5-9BE8-475D-A0E7-BBAA57BD118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52911" y="4513765"/>
            <a:ext cx="2232248" cy="2678698"/>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6404AD43-8DA6-4C9C-9C2B-3BC521F878CC}"/>
              </a:ext>
            </a:extLst>
          </p:cNvPr>
          <p:cNvPicPr>
            <a:picLocks noChangeAspect="1"/>
          </p:cNvPicPr>
          <p:nvPr/>
        </p:nvPicPr>
        <p:blipFill>
          <a:blip r:embed="rId5"/>
          <a:stretch>
            <a:fillRect/>
          </a:stretch>
        </p:blipFill>
        <p:spPr>
          <a:xfrm>
            <a:off x="4629175" y="4726493"/>
            <a:ext cx="4376162" cy="2465970"/>
          </a:xfrm>
          <a:prstGeom prst="rect">
            <a:avLst/>
          </a:prstGeom>
        </p:spPr>
      </p:pic>
    </p:spTree>
    <p:extLst>
      <p:ext uri="{BB962C8B-B14F-4D97-AF65-F5344CB8AC3E}">
        <p14:creationId xmlns:p14="http://schemas.microsoft.com/office/powerpoint/2010/main" val="9845016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244799" y="103377"/>
            <a:ext cx="8451359" cy="7129273"/>
          </a:xfrm>
          <a:prstGeom prst="rect">
            <a:avLst/>
          </a:prstGeom>
        </p:spPr>
      </p:pic>
    </p:spTree>
    <p:extLst>
      <p:ext uri="{BB962C8B-B14F-4D97-AF65-F5344CB8AC3E}">
        <p14:creationId xmlns:p14="http://schemas.microsoft.com/office/powerpoint/2010/main" val="40521052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Related image">
            <a:extLst>
              <a:ext uri="{FF2B5EF4-FFF2-40B4-BE49-F238E27FC236}">
                <a16:creationId xmlns:a16="http://schemas.microsoft.com/office/drawing/2014/main" id="{3A279943-C528-43B5-B3F1-111D8673463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0703" y="12795"/>
            <a:ext cx="4819650" cy="7232650"/>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Related image">
            <a:extLst>
              <a:ext uri="{FF2B5EF4-FFF2-40B4-BE49-F238E27FC236}">
                <a16:creationId xmlns:a16="http://schemas.microsoft.com/office/drawing/2014/main" id="{44888F1C-60D4-4E8D-B806-1DC103E737E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48574" y="-34735"/>
            <a:ext cx="4819650" cy="7232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48518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7FBC855-C25C-4B97-8D8C-EF01B9791F43}"/>
              </a:ext>
            </a:extLst>
          </p:cNvPr>
          <p:cNvSpPr txBox="1"/>
          <p:nvPr/>
        </p:nvSpPr>
        <p:spPr>
          <a:xfrm>
            <a:off x="2828975" y="3115752"/>
            <a:ext cx="6552728" cy="646331"/>
          </a:xfrm>
          <a:prstGeom prst="rect">
            <a:avLst/>
          </a:prstGeom>
          <a:noFill/>
        </p:spPr>
        <p:txBody>
          <a:bodyPr wrap="square" rtlCol="0">
            <a:spAutoFit/>
          </a:bodyPr>
          <a:lstStyle/>
          <a:p>
            <a:r>
              <a:rPr lang="en-US" dirty="0">
                <a:hlinkClick r:id="rId3"/>
              </a:rPr>
              <a:t>https://www.ispot.tv/ad/w0Fn/special-k-women-eat</a:t>
            </a:r>
            <a:endParaRPr lang="en-US" dirty="0"/>
          </a:p>
          <a:p>
            <a:endParaRPr lang="en-US" dirty="0"/>
          </a:p>
        </p:txBody>
      </p:sp>
      <p:sp>
        <p:nvSpPr>
          <p:cNvPr id="5" name="TextBox 4">
            <a:extLst>
              <a:ext uri="{FF2B5EF4-FFF2-40B4-BE49-F238E27FC236}">
                <a16:creationId xmlns:a16="http://schemas.microsoft.com/office/drawing/2014/main" id="{17B9B800-8A88-4DAC-86FF-775699046183}"/>
              </a:ext>
            </a:extLst>
          </p:cNvPr>
          <p:cNvSpPr txBox="1"/>
          <p:nvPr/>
        </p:nvSpPr>
        <p:spPr>
          <a:xfrm>
            <a:off x="3837087" y="3783688"/>
            <a:ext cx="3528392" cy="369332"/>
          </a:xfrm>
          <a:prstGeom prst="rect">
            <a:avLst/>
          </a:prstGeom>
          <a:noFill/>
        </p:spPr>
        <p:txBody>
          <a:bodyPr wrap="square" rtlCol="0">
            <a:spAutoFit/>
          </a:bodyPr>
          <a:lstStyle/>
          <a:p>
            <a:r>
              <a:rPr lang="en-US" b="1" dirty="0"/>
              <a:t>Any issue with this commercial?</a:t>
            </a:r>
          </a:p>
        </p:txBody>
      </p:sp>
    </p:spTree>
    <p:extLst>
      <p:ext uri="{BB962C8B-B14F-4D97-AF65-F5344CB8AC3E}">
        <p14:creationId xmlns:p14="http://schemas.microsoft.com/office/powerpoint/2010/main" val="33767554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3FCBFDE-9238-4E33-B7BD-F7FCFC30A82D}"/>
              </a:ext>
            </a:extLst>
          </p:cNvPr>
          <p:cNvSpPr>
            <a:spLocks noGrp="1"/>
          </p:cNvSpPr>
          <p:nvPr>
            <p:ph idx="1"/>
          </p:nvPr>
        </p:nvSpPr>
        <p:spPr>
          <a:xfrm>
            <a:off x="812751" y="2674712"/>
            <a:ext cx="11809312" cy="4589462"/>
          </a:xfrm>
        </p:spPr>
        <p:txBody>
          <a:bodyPr/>
          <a:lstStyle/>
          <a:p>
            <a:r>
              <a:rPr lang="en-US" dirty="0"/>
              <a:t>Microaggression: </a:t>
            </a:r>
            <a:r>
              <a:rPr lang="en-US" dirty="0">
                <a:hlinkClick r:id="rId2"/>
              </a:rPr>
              <a:t>https://www.youtube.com/watch?v=bjzWENcW6NQ</a:t>
            </a:r>
            <a:endParaRPr lang="en-US" dirty="0"/>
          </a:p>
          <a:p>
            <a:pPr lvl="1">
              <a:buFont typeface="Wingdings" panose="05000000000000000000" pitchFamily="2" charset="2"/>
              <a:buChar char="Ø"/>
            </a:pPr>
            <a:r>
              <a:rPr lang="en-US" dirty="0"/>
              <a:t>1. </a:t>
            </a:r>
            <a:r>
              <a:rPr lang="en-US" b="1" dirty="0"/>
              <a:t>Microinsult</a:t>
            </a:r>
            <a:r>
              <a:rPr lang="en-US" dirty="0"/>
              <a:t>: Communications that convey rudeness and insensitivity and demean a person’s heritage or identity. </a:t>
            </a:r>
          </a:p>
          <a:p>
            <a:pPr lvl="1">
              <a:buFont typeface="Wingdings" panose="05000000000000000000" pitchFamily="2" charset="2"/>
              <a:buChar char="Ø"/>
            </a:pPr>
            <a:r>
              <a:rPr lang="en-US" dirty="0"/>
              <a:t>2. </a:t>
            </a:r>
            <a:r>
              <a:rPr lang="en-US" b="1" dirty="0"/>
              <a:t>Microinvalidation</a:t>
            </a:r>
            <a:r>
              <a:rPr lang="en-US" dirty="0"/>
              <a:t>: A form of microaggression that excludes or negates a person’s experience, thoughts, or feelings. </a:t>
            </a:r>
          </a:p>
          <a:p>
            <a:pPr lvl="1">
              <a:buFont typeface="Wingdings" panose="05000000000000000000" pitchFamily="2" charset="2"/>
              <a:buChar char="Ø"/>
            </a:pPr>
            <a:r>
              <a:rPr lang="en-US" dirty="0"/>
              <a:t>3. </a:t>
            </a:r>
            <a:r>
              <a:rPr lang="en-US" b="1" dirty="0" err="1"/>
              <a:t>Microassault</a:t>
            </a:r>
            <a:r>
              <a:rPr lang="en-US" dirty="0"/>
              <a:t>: An explicit derogations that are meant to hurt the intended victim through name-calling, avoidant behavior, or purposeful discriminatory actions.</a:t>
            </a:r>
          </a:p>
          <a:p>
            <a:pPr marL="457200" lvl="1" indent="0">
              <a:buNone/>
            </a:pPr>
            <a:endParaRPr lang="en-US" dirty="0"/>
          </a:p>
          <a:p>
            <a:endParaRPr 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487306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Image result for solutions to microaggressions">
            <a:extLst>
              <a:ext uri="{FF2B5EF4-FFF2-40B4-BE49-F238E27FC236}">
                <a16:creationId xmlns:a16="http://schemas.microsoft.com/office/drawing/2014/main" id="{1476F09C-9C6A-4CF3-B34D-8D25D0527E5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88815" y="663997"/>
            <a:ext cx="10081120" cy="61547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887649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3"/>
          <p:cNvPicPr>
            <a:picLocks noChangeAspect="1"/>
          </p:cNvPicPr>
          <p:nvPr/>
        </p:nvPicPr>
        <p:blipFill>
          <a:blip r:embed="rId4" cstate="email">
            <a:clrChange>
              <a:clrFrom>
                <a:srgbClr val="FFFFFF"/>
              </a:clrFrom>
              <a:clrTo>
                <a:srgbClr val="FFFFFF">
                  <a:alpha val="0"/>
                </a:srgbClr>
              </a:clrTo>
            </a:clrChange>
            <a:grayscl/>
            <a:extLst>
              <a:ext uri="{28A0092B-C50C-407E-A947-70E740481C1C}">
                <a14:useLocalDpi xmlns:a14="http://schemas.microsoft.com/office/drawing/2010/main"/>
              </a:ext>
            </a:extLst>
          </a:blip>
          <a:srcRect/>
          <a:stretch>
            <a:fillRect/>
          </a:stretch>
        </p:blipFill>
        <p:spPr bwMode="auto">
          <a:xfrm>
            <a:off x="-18006" y="4268181"/>
            <a:ext cx="12876404" cy="271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文本框 31"/>
          <p:cNvSpPr txBox="1">
            <a:spLocks noChangeArrowheads="1"/>
          </p:cNvSpPr>
          <p:nvPr/>
        </p:nvSpPr>
        <p:spPr bwMode="auto">
          <a:xfrm>
            <a:off x="1316807" y="1779100"/>
            <a:ext cx="655272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sz="3600" b="1" dirty="0"/>
              <a:t>Cultural Awareness/Sensitivity</a:t>
            </a:r>
            <a:endParaRPr lang="zh-CN" altLang="zh-CN" sz="3480" b="1" dirty="0">
              <a:latin typeface="隶书" panose="02010509060101010101" pitchFamily="49" charset="-122"/>
              <a:ea typeface="隶书" panose="02010509060101010101" pitchFamily="49" charset="-122"/>
            </a:endParaRPr>
          </a:p>
        </p:txBody>
      </p:sp>
      <p:sp>
        <p:nvSpPr>
          <p:cNvPr id="4" name="文本框 26"/>
          <p:cNvSpPr txBox="1">
            <a:spLocks noChangeArrowheads="1"/>
          </p:cNvSpPr>
          <p:nvPr/>
        </p:nvSpPr>
        <p:spPr bwMode="auto">
          <a:xfrm>
            <a:off x="2684959" y="2824237"/>
            <a:ext cx="8640960" cy="4154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t">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342900" indent="-342900">
              <a:buFont typeface="Arial" panose="020B0604020202020204" pitchFamily="34" charset="0"/>
              <a:buChar char="•"/>
            </a:pPr>
            <a:r>
              <a:rPr lang="en-US" sz="2400" dirty="0"/>
              <a:t>What is your score?</a:t>
            </a:r>
          </a:p>
          <a:p>
            <a:pPr marL="342900" indent="-342900">
              <a:buFont typeface="Arial" panose="020B0604020202020204" pitchFamily="34" charset="0"/>
              <a:buChar char="•"/>
            </a:pPr>
            <a:r>
              <a:rPr lang="en-US" sz="2400" b="1" dirty="0">
                <a:latin typeface="Calibri"/>
                <a:ea typeface="宋体"/>
                <a:cs typeface="Calibri"/>
              </a:rPr>
              <a:t>Cultural sensitivity</a:t>
            </a:r>
            <a:r>
              <a:rPr lang="en-US" sz="2400" dirty="0">
                <a:latin typeface="Calibri"/>
                <a:ea typeface="宋体"/>
                <a:cs typeface="Calibri"/>
              </a:rPr>
              <a:t>: To what extent you are attuned to the nuances of culture so that a new culture can be viewed and evaluated less biased and appreciated. To what extent you think that a culture being different does not make it wrong.</a:t>
            </a:r>
          </a:p>
          <a:p>
            <a:r>
              <a:rPr lang="en-US" sz="2400" dirty="0"/>
              <a:t> </a:t>
            </a:r>
          </a:p>
          <a:p>
            <a:pPr marL="342900" indent="-342900">
              <a:buFont typeface="Arial" panose="020B0604020202020204" pitchFamily="34" charset="0"/>
              <a:buChar char="•"/>
            </a:pPr>
            <a:r>
              <a:rPr lang="en-US" sz="2400" dirty="0"/>
              <a:t>Because a marketer is usually trying to introduce something completely new or to improve what is already in use, how cultures accept changes and the manner in which resistance to change occurs should be understood. The marketer also needs to understand the different wants and needs of different cultures. </a:t>
            </a:r>
          </a:p>
        </p:txBody>
      </p:sp>
    </p:spTree>
    <p:custDataLst>
      <p:tags r:id="rId1"/>
    </p:custDataLst>
    <p:extLst>
      <p:ext uri="{BB962C8B-B14F-4D97-AF65-F5344CB8AC3E}">
        <p14:creationId xmlns:p14="http://schemas.microsoft.com/office/powerpoint/2010/main" val="4187006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250"/>
                                        <p:tgtEl>
                                          <p:spTgt spid="2"/>
                                        </p:tgtEl>
                                      </p:cBhvr>
                                    </p:animEffect>
                                  </p:childTnLst>
                                </p:cTn>
                              </p:par>
                            </p:childTnLst>
                          </p:cTn>
                        </p:par>
                        <p:par>
                          <p:cTn id="8" fill="hold">
                            <p:stCondLst>
                              <p:cond delay="1250"/>
                            </p:stCondLst>
                            <p:childTnLst>
                              <p:par>
                                <p:cTn id="9" presetID="16" presetClass="entr" presetSubtype="21"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barn(inVertical)">
                                      <p:cBhvr>
                                        <p:cTn id="11" dur="500"/>
                                        <p:tgtEl>
                                          <p:spTgt spid="3"/>
                                        </p:tgtEl>
                                      </p:cBhvr>
                                    </p:animEffect>
                                  </p:childTnLst>
                                </p:cTn>
                              </p:par>
                            </p:childTnLst>
                          </p:cTn>
                        </p:par>
                        <p:par>
                          <p:cTn id="12" fill="hold">
                            <p:stCondLst>
                              <p:cond delay="1750"/>
                            </p:stCondLst>
                            <p:childTnLst>
                              <p:par>
                                <p:cTn id="13" presetID="42" presetClass="entr" presetSubtype="0"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1000"/>
                                        <p:tgtEl>
                                          <p:spTgt spid="4"/>
                                        </p:tgtEl>
                                      </p:cBhvr>
                                    </p:animEffect>
                                    <p:anim calcmode="lin" valueType="num">
                                      <p:cBhvr>
                                        <p:cTn id="16" dur="1000" fill="hold"/>
                                        <p:tgtEl>
                                          <p:spTgt spid="4"/>
                                        </p:tgtEl>
                                        <p:attrNameLst>
                                          <p:attrName>ppt_x</p:attrName>
                                        </p:attrNameLst>
                                      </p:cBhvr>
                                      <p:tavLst>
                                        <p:tav tm="0">
                                          <p:val>
                                            <p:strVal val="#ppt_x"/>
                                          </p:val>
                                        </p:tav>
                                        <p:tav tm="100000">
                                          <p:val>
                                            <p:strVal val="#ppt_x"/>
                                          </p:val>
                                        </p:tav>
                                      </p:tavLst>
                                    </p:anim>
                                    <p:anim calcmode="lin" valueType="num">
                                      <p:cBhvr>
                                        <p:cTn id="17" dur="1000" fill="hold"/>
                                        <p:tgtEl>
                                          <p:spTgt spid="4"/>
                                        </p:tgtEl>
                                        <p:attrNameLst>
                                          <p:attrName>ppt_y</p:attrName>
                                        </p:attrNameLst>
                                      </p:cBhvr>
                                      <p:tavLst>
                                        <p:tav tm="0">
                                          <p:val>
                                            <p:strVal val="#ppt_y+.1"/>
                                          </p:val>
                                        </p:tav>
                                        <p:tav tm="100000">
                                          <p:val>
                                            <p:strVal val="#ppt_y"/>
                                          </p:val>
                                        </p:tav>
                                      </p:tavLst>
                                    </p:anim>
                                  </p:childTnLst>
                                </p:cTn>
                              </p:par>
                              <p:par>
                                <p:cTn id="18" presetID="1" presetClass="entr" presetSubtype="0" fill="hold" nodeType="withEffect">
                                  <p:stCondLst>
                                    <p:cond delay="0"/>
                                  </p:stCondLst>
                                  <p:childTnLst>
                                    <p:set>
                                      <p:cBhvr>
                                        <p:cTn id="19" dur="1" fill="hold">
                                          <p:stCondLst>
                                            <p:cond delay="0"/>
                                          </p:stCondLst>
                                        </p:cTn>
                                        <p:tgtEl>
                                          <p:spTgt spid="4">
                                            <p:txEl>
                                              <p:pRg st="0" end="0"/>
                                            </p:txEl>
                                          </p:spTgt>
                                        </p:tgtEl>
                                        <p:attrNameLst>
                                          <p:attrName>style.visibility</p:attrName>
                                        </p:attrNameLst>
                                      </p:cBhvr>
                                      <p:to>
                                        <p:strVal val="visible"/>
                                      </p:to>
                                    </p:set>
                                  </p:childTnLst>
                                </p:cTn>
                              </p:par>
                              <p:par>
                                <p:cTn id="20" presetID="1" presetClass="entr" presetSubtype="0" fill="hold" nodeType="withEffect">
                                  <p:stCondLst>
                                    <p:cond delay="0"/>
                                  </p:stCondLst>
                                  <p:childTnLst>
                                    <p:set>
                                      <p:cBhvr>
                                        <p:cTn id="21" dur="1" fill="hold">
                                          <p:stCondLst>
                                            <p:cond delay="0"/>
                                          </p:stCondLst>
                                        </p:cTn>
                                        <p:tgtEl>
                                          <p:spTgt spid="4">
                                            <p:txEl>
                                              <p:pRg st="1" end="1"/>
                                            </p:txEl>
                                          </p:spTgt>
                                        </p:tgtEl>
                                        <p:attrNameLst>
                                          <p:attrName>style.visibility</p:attrName>
                                        </p:attrNameLst>
                                      </p:cBhvr>
                                      <p:to>
                                        <p:strVal val="visible"/>
                                      </p:to>
                                    </p:set>
                                  </p:childTnLst>
                                </p:cTn>
                              </p:par>
                              <p:par>
                                <p:cTn id="22" presetID="1" presetClass="entr" presetSubtype="0" fill="hold" nodeType="withEffect">
                                  <p:stCondLst>
                                    <p:cond delay="0"/>
                                  </p:stCondLst>
                                  <p:childTnLst>
                                    <p:set>
                                      <p:cBhvr>
                                        <p:cTn id="23" dur="1" fill="hold">
                                          <p:stCondLst>
                                            <p:cond delay="0"/>
                                          </p:stCondLst>
                                        </p:cTn>
                                        <p:tgtEl>
                                          <p:spTgt spid="4">
                                            <p:txEl>
                                              <p:pRg st="2" end="2"/>
                                            </p:txEl>
                                          </p:spTgt>
                                        </p:tgtEl>
                                        <p:attrNameLst>
                                          <p:attrName>style.visibility</p:attrName>
                                        </p:attrNameLst>
                                      </p:cBhvr>
                                      <p:to>
                                        <p:strVal val="visible"/>
                                      </p:to>
                                    </p:set>
                                  </p:childTnLst>
                                </p:cTn>
                              </p:par>
                              <p:par>
                                <p:cTn id="24" presetID="1" presetClass="entr" presetSubtype="0" fill="hold" nodeType="withEffect">
                                  <p:stCondLst>
                                    <p:cond delay="0"/>
                                  </p:stCondLst>
                                  <p:childTnLst>
                                    <p:set>
                                      <p:cBhvr>
                                        <p:cTn id="25"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1604" y="1500747"/>
            <a:ext cx="11090275" cy="1397000"/>
          </a:xfrm>
        </p:spPr>
        <p:txBody>
          <a:bodyPr>
            <a:normAutofit/>
          </a:bodyPr>
          <a:lstStyle/>
          <a:p>
            <a:r>
              <a:rPr lang="en-US" sz="3600" b="1" dirty="0">
                <a:latin typeface="+mn-lt"/>
              </a:rPr>
              <a:t>Benefits of Cultural Awareness</a:t>
            </a:r>
            <a:endParaRPr lang="en-US" dirty="0"/>
          </a:p>
        </p:txBody>
      </p:sp>
      <p:sp>
        <p:nvSpPr>
          <p:cNvPr id="5" name="Content Placeholder 2">
            <a:extLst>
              <a:ext uri="{FF2B5EF4-FFF2-40B4-BE49-F238E27FC236}">
                <a16:creationId xmlns:a16="http://schemas.microsoft.com/office/drawing/2014/main" id="{43530EBE-B506-4E27-B5BD-5C0CFA16FF10}"/>
              </a:ext>
            </a:extLst>
          </p:cNvPr>
          <p:cNvSpPr>
            <a:spLocks noGrp="1"/>
          </p:cNvSpPr>
          <p:nvPr>
            <p:ph idx="1"/>
          </p:nvPr>
        </p:nvSpPr>
        <p:spPr>
          <a:xfrm>
            <a:off x="879395" y="2644487"/>
            <a:ext cx="11829849" cy="4980415"/>
          </a:xfrm>
        </p:spPr>
        <p:txBody>
          <a:bodyPr vert="horz" lIns="91440" tIns="45720" rIns="91440" bIns="45720" rtlCol="0" anchor="t">
            <a:normAutofit fontScale="92500" lnSpcReduction="10000"/>
          </a:bodyPr>
          <a:lstStyle/>
          <a:p>
            <a:r>
              <a:rPr lang="en-US" dirty="0"/>
              <a:t>Communicate respect and convey verbally and nonverbally a positive regard and sincere interest in people and their culture.</a:t>
            </a:r>
            <a:endParaRPr lang="en-US" dirty="0">
              <a:cs typeface="Calibri"/>
            </a:endParaRPr>
          </a:p>
          <a:p>
            <a:r>
              <a:rPr lang="en-US" dirty="0">
                <a:cs typeface="Calibri"/>
              </a:rPr>
              <a:t>Display empathy by understanding other people's needs and differences from their point of view. </a:t>
            </a:r>
          </a:p>
          <a:p>
            <a:r>
              <a:rPr lang="en-US" dirty="0">
                <a:cs typeface="Calibri"/>
              </a:rPr>
              <a:t>Remain nonjudgmental about the behavior of others, particularly with reference to one's own value standards.</a:t>
            </a:r>
          </a:p>
          <a:p>
            <a:r>
              <a:rPr lang="en-US" dirty="0">
                <a:cs typeface="Calibri"/>
              </a:rPr>
              <a:t>Recognize and control self-reference criteria, that is, recognize their own culture and values as an influence on their perceptions, evaluations, and judgment in a situation.</a:t>
            </a:r>
          </a:p>
          <a:p>
            <a:r>
              <a:rPr lang="en-US" dirty="0">
                <a:cs typeface="Calibri"/>
              </a:rPr>
              <a:t>Tolerate ambiguity and cope with cultural differences and the frustration that frequently develops when things are different.</a:t>
            </a:r>
          </a:p>
          <a:p>
            <a:r>
              <a:rPr lang="en-US" dirty="0">
                <a:cs typeface="Calibri"/>
              </a:rPr>
              <a:t>Laugh things off- a good sense of humor helps when frustration levels rise and things do not work as planned. </a:t>
            </a:r>
          </a:p>
          <a:p>
            <a:endParaRPr lang="en-US" dirty="0">
              <a:cs typeface="Calibri"/>
            </a:endParaRPr>
          </a:p>
          <a:p>
            <a:pPr marL="0" indent="0">
              <a:buNone/>
            </a:pPr>
            <a:endParaRPr lang="en-US" altLang="zh-CN" dirty="0">
              <a:cs typeface="Calibri" panose="020F0502020204030204"/>
            </a:endParaRPr>
          </a:p>
        </p:txBody>
      </p:sp>
    </p:spTree>
    <p:extLst>
      <p:ext uri="{BB962C8B-B14F-4D97-AF65-F5344CB8AC3E}">
        <p14:creationId xmlns:p14="http://schemas.microsoft.com/office/powerpoint/2010/main" val="21382618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3"/>
          <p:cNvPicPr>
            <a:picLocks noChangeAspect="1"/>
          </p:cNvPicPr>
          <p:nvPr/>
        </p:nvPicPr>
        <p:blipFill>
          <a:blip r:embed="rId4" cstate="email">
            <a:clrChange>
              <a:clrFrom>
                <a:srgbClr val="FFFFFF"/>
              </a:clrFrom>
              <a:clrTo>
                <a:srgbClr val="FFFFFF">
                  <a:alpha val="0"/>
                </a:srgbClr>
              </a:clrTo>
            </a:clrChange>
            <a:grayscl/>
            <a:extLst>
              <a:ext uri="{28A0092B-C50C-407E-A947-70E740481C1C}">
                <a14:useLocalDpi xmlns:a14="http://schemas.microsoft.com/office/drawing/2010/main"/>
              </a:ext>
            </a:extLst>
          </a:blip>
          <a:srcRect/>
          <a:stretch>
            <a:fillRect/>
          </a:stretch>
        </p:blipFill>
        <p:spPr bwMode="auto">
          <a:xfrm>
            <a:off x="-18006" y="4268181"/>
            <a:ext cx="12876404" cy="271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文本框 31"/>
          <p:cNvSpPr txBox="1">
            <a:spLocks noChangeArrowheads="1"/>
          </p:cNvSpPr>
          <p:nvPr/>
        </p:nvSpPr>
        <p:spPr bwMode="auto">
          <a:xfrm>
            <a:off x="1432601" y="1759796"/>
            <a:ext cx="890461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t">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sz="3600" b="1" dirty="0">
                <a:latin typeface="Calibri"/>
                <a:ea typeface="宋体"/>
                <a:cs typeface="Calibri"/>
              </a:rPr>
              <a:t>Building Skills in Cultural Awareness</a:t>
            </a:r>
            <a:endParaRPr lang="en-US" altLang="zh-CN" dirty="0"/>
          </a:p>
        </p:txBody>
      </p:sp>
      <p:sp>
        <p:nvSpPr>
          <p:cNvPr id="4" name="文本框 26"/>
          <p:cNvSpPr txBox="1">
            <a:spLocks noChangeArrowheads="1"/>
          </p:cNvSpPr>
          <p:nvPr/>
        </p:nvSpPr>
        <p:spPr bwMode="auto">
          <a:xfrm>
            <a:off x="2684959" y="2824237"/>
            <a:ext cx="8640960"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t">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342900" indent="-342900">
              <a:buFont typeface="Arial" panose="020B0604020202020204" pitchFamily="34" charset="0"/>
              <a:buChar char="•"/>
            </a:pPr>
            <a:r>
              <a:rPr lang="en-US" sz="2400" dirty="0">
                <a:latin typeface="Calibri"/>
                <a:ea typeface="宋体"/>
                <a:cs typeface="Calibri"/>
              </a:rPr>
              <a:t>Increasing cultural and global knowledge. </a:t>
            </a:r>
            <a:endParaRPr lang="en-US" sz="2400" dirty="0">
              <a:cs typeface="Calibri"/>
            </a:endParaRPr>
          </a:p>
          <a:p>
            <a:pPr marL="342900" indent="-342900">
              <a:buFont typeface="Arial" panose="020B0604020202020204" pitchFamily="34" charset="0"/>
              <a:buChar char="•"/>
            </a:pPr>
            <a:r>
              <a:rPr lang="en-US" sz="2400" dirty="0">
                <a:latin typeface="Calibri"/>
                <a:ea typeface="宋体"/>
                <a:cs typeface="Calibri"/>
              </a:rPr>
              <a:t>Self-awareness: reflecting critically on our own biases and prejudices</a:t>
            </a:r>
            <a:endParaRPr lang="en-US" sz="2400" dirty="0">
              <a:cs typeface="Calibri"/>
            </a:endParaRPr>
          </a:p>
          <a:p>
            <a:pPr marL="342900" indent="-342900">
              <a:buFont typeface="Arial" panose="020B0604020202020204" pitchFamily="34" charset="0"/>
              <a:buChar char="•"/>
            </a:pPr>
            <a:r>
              <a:rPr lang="en-US" sz="2400" dirty="0">
                <a:latin typeface="Calibri"/>
                <a:ea typeface="宋体"/>
                <a:cs typeface="Calibri"/>
              </a:rPr>
              <a:t>Active listening</a:t>
            </a:r>
          </a:p>
          <a:p>
            <a:pPr marL="342900" indent="-342900">
              <a:buFont typeface="Arial" panose="020B0604020202020204" pitchFamily="34" charset="0"/>
              <a:buChar char="•"/>
            </a:pPr>
            <a:r>
              <a:rPr lang="en-US" sz="2400" dirty="0">
                <a:latin typeface="Calibri"/>
                <a:ea typeface="宋体"/>
                <a:cs typeface="Calibri"/>
              </a:rPr>
              <a:t>Empathy</a:t>
            </a:r>
          </a:p>
          <a:p>
            <a:pPr marL="342900" indent="-342900">
              <a:buFont typeface="Arial" panose="020B0604020202020204" pitchFamily="34" charset="0"/>
              <a:buChar char="•"/>
            </a:pPr>
            <a:r>
              <a:rPr lang="en-US" sz="2400" dirty="0">
                <a:latin typeface="Calibri"/>
                <a:ea typeface="宋体"/>
                <a:cs typeface="Calibri"/>
              </a:rPr>
              <a:t>Engagement</a:t>
            </a:r>
            <a:endParaRPr lang="en-US" sz="2400" dirty="0">
              <a:cs typeface="Calibri"/>
            </a:endParaRPr>
          </a:p>
        </p:txBody>
      </p:sp>
    </p:spTree>
    <p:custDataLst>
      <p:tags r:id="rId1"/>
    </p:custDataLst>
    <p:extLst>
      <p:ext uri="{BB962C8B-B14F-4D97-AF65-F5344CB8AC3E}">
        <p14:creationId xmlns:p14="http://schemas.microsoft.com/office/powerpoint/2010/main" val="145754564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250"/>
                                        <p:tgtEl>
                                          <p:spTgt spid="2"/>
                                        </p:tgtEl>
                                      </p:cBhvr>
                                    </p:animEffect>
                                  </p:childTnLst>
                                </p:cTn>
                              </p:par>
                            </p:childTnLst>
                          </p:cTn>
                        </p:par>
                        <p:par>
                          <p:cTn id="8" fill="hold">
                            <p:stCondLst>
                              <p:cond delay="1250"/>
                            </p:stCondLst>
                            <p:childTnLst>
                              <p:par>
                                <p:cTn id="9" presetID="16" presetClass="entr" presetSubtype="21"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barn(inVertical)">
                                      <p:cBhvr>
                                        <p:cTn id="11" dur="500"/>
                                        <p:tgtEl>
                                          <p:spTgt spid="3"/>
                                        </p:tgtEl>
                                      </p:cBhvr>
                                    </p:animEffect>
                                  </p:childTnLst>
                                </p:cTn>
                              </p:par>
                            </p:childTnLst>
                          </p:cTn>
                        </p:par>
                        <p:par>
                          <p:cTn id="12" fill="hold">
                            <p:stCondLst>
                              <p:cond delay="1750"/>
                            </p:stCondLst>
                            <p:childTnLst>
                              <p:par>
                                <p:cTn id="13" presetID="42" presetClass="entr" presetSubtype="0"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1000"/>
                                        <p:tgtEl>
                                          <p:spTgt spid="4"/>
                                        </p:tgtEl>
                                      </p:cBhvr>
                                    </p:animEffect>
                                    <p:anim calcmode="lin" valueType="num">
                                      <p:cBhvr>
                                        <p:cTn id="16" dur="1000" fill="hold"/>
                                        <p:tgtEl>
                                          <p:spTgt spid="4"/>
                                        </p:tgtEl>
                                        <p:attrNameLst>
                                          <p:attrName>ppt_x</p:attrName>
                                        </p:attrNameLst>
                                      </p:cBhvr>
                                      <p:tavLst>
                                        <p:tav tm="0">
                                          <p:val>
                                            <p:strVal val="#ppt_x"/>
                                          </p:val>
                                        </p:tav>
                                        <p:tav tm="100000">
                                          <p:val>
                                            <p:strVal val="#ppt_x"/>
                                          </p:val>
                                        </p:tav>
                                      </p:tavLst>
                                    </p:anim>
                                    <p:anim calcmode="lin" valueType="num">
                                      <p:cBhvr>
                                        <p:cTn id="17" dur="1000" fill="hold"/>
                                        <p:tgtEl>
                                          <p:spTgt spid="4"/>
                                        </p:tgtEl>
                                        <p:attrNameLst>
                                          <p:attrName>ppt_y</p:attrName>
                                        </p:attrNameLst>
                                      </p:cBhvr>
                                      <p:tavLst>
                                        <p:tav tm="0">
                                          <p:val>
                                            <p:strVal val="#ppt_y+.1"/>
                                          </p:val>
                                        </p:tav>
                                        <p:tav tm="100000">
                                          <p:val>
                                            <p:strVal val="#ppt_y"/>
                                          </p:val>
                                        </p:tav>
                                      </p:tavLst>
                                    </p:anim>
                                  </p:childTnLst>
                                </p:cTn>
                              </p:par>
                              <p:par>
                                <p:cTn id="18" presetID="1" presetClass="entr" presetSubtype="0" fill="hold" nodeType="withEffect">
                                  <p:stCondLst>
                                    <p:cond delay="0"/>
                                  </p:stCondLst>
                                  <p:childTnLst>
                                    <p:set>
                                      <p:cBhvr>
                                        <p:cTn id="19" dur="1" fill="hold">
                                          <p:stCondLst>
                                            <p:cond delay="0"/>
                                          </p:stCondLst>
                                        </p:cTn>
                                        <p:tgtEl>
                                          <p:spTgt spid="4">
                                            <p:txEl>
                                              <p:pRg st="0" end="0"/>
                                            </p:txEl>
                                          </p:spTgt>
                                        </p:tgtEl>
                                        <p:attrNameLst>
                                          <p:attrName>style.visibility</p:attrName>
                                        </p:attrNameLst>
                                      </p:cBhvr>
                                      <p:to>
                                        <p:strVal val="visible"/>
                                      </p:to>
                                    </p:set>
                                  </p:childTnLst>
                                </p:cTn>
                              </p:par>
                              <p:par>
                                <p:cTn id="20" presetID="1" presetClass="entr" presetSubtype="0" fill="hold" nodeType="withEffect">
                                  <p:stCondLst>
                                    <p:cond delay="0"/>
                                  </p:stCondLst>
                                  <p:childTnLst>
                                    <p:set>
                                      <p:cBhvr>
                                        <p:cTn id="21" dur="1" fill="hold">
                                          <p:stCondLst>
                                            <p:cond delay="0"/>
                                          </p:stCondLst>
                                        </p:cTn>
                                        <p:tgtEl>
                                          <p:spTgt spid="4">
                                            <p:txEl>
                                              <p:pRg st="1" end="1"/>
                                            </p:txEl>
                                          </p:spTgt>
                                        </p:tgtEl>
                                        <p:attrNameLst>
                                          <p:attrName>style.visibility</p:attrName>
                                        </p:attrNameLst>
                                      </p:cBhvr>
                                      <p:to>
                                        <p:strVal val="visible"/>
                                      </p:to>
                                    </p:set>
                                  </p:childTnLst>
                                </p:cTn>
                              </p:par>
                              <p:par>
                                <p:cTn id="22" presetID="1" presetClass="entr" presetSubtype="0" fill="hold" nodeType="withEffect">
                                  <p:stCondLst>
                                    <p:cond delay="0"/>
                                  </p:stCondLst>
                                  <p:childTnLst>
                                    <p:set>
                                      <p:cBhvr>
                                        <p:cTn id="23" dur="1" fill="hold">
                                          <p:stCondLst>
                                            <p:cond delay="0"/>
                                          </p:stCondLst>
                                        </p:cTn>
                                        <p:tgtEl>
                                          <p:spTgt spid="4">
                                            <p:txEl>
                                              <p:pRg st="2" end="2"/>
                                            </p:txEl>
                                          </p:spTgt>
                                        </p:tgtEl>
                                        <p:attrNameLst>
                                          <p:attrName>style.visibility</p:attrName>
                                        </p:attrNameLst>
                                      </p:cBhvr>
                                      <p:to>
                                        <p:strVal val="visible"/>
                                      </p:to>
                                    </p:set>
                                  </p:childTnLst>
                                </p:cTn>
                              </p:par>
                              <p:par>
                                <p:cTn id="24" presetID="1" presetClass="entr" presetSubtype="0" fill="hold" nodeType="withEffect">
                                  <p:stCondLst>
                                    <p:cond delay="0"/>
                                  </p:stCondLst>
                                  <p:childTnLst>
                                    <p:set>
                                      <p:cBhvr>
                                        <p:cTn id="25" dur="1" fill="hold">
                                          <p:stCondLst>
                                            <p:cond delay="0"/>
                                          </p:stCondLst>
                                        </p:cTn>
                                        <p:tgtEl>
                                          <p:spTgt spid="4">
                                            <p:txEl>
                                              <p:pRg st="3" end="3"/>
                                            </p:txEl>
                                          </p:spTgt>
                                        </p:tgtEl>
                                        <p:attrNameLst>
                                          <p:attrName>style.visibility</p:attrName>
                                        </p:attrNameLst>
                                      </p:cBhvr>
                                      <p:to>
                                        <p:strVal val="visible"/>
                                      </p:to>
                                    </p:set>
                                  </p:childTnLst>
                                </p:cTn>
                              </p:par>
                              <p:par>
                                <p:cTn id="26" presetID="1" presetClass="entr" presetSubtype="0" fill="hold" nodeType="withEffect">
                                  <p:stCondLst>
                                    <p:cond delay="0"/>
                                  </p:stCondLst>
                                  <p:childTnLst>
                                    <p:set>
                                      <p:cBhvr>
                                        <p:cTn id="27"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3"/>
          <p:cNvPicPr>
            <a:picLocks noChangeAspect="1"/>
          </p:cNvPicPr>
          <p:nvPr/>
        </p:nvPicPr>
        <p:blipFill>
          <a:blip r:embed="rId4" cstate="email">
            <a:clrChange>
              <a:clrFrom>
                <a:srgbClr val="FFFFFF"/>
              </a:clrFrom>
              <a:clrTo>
                <a:srgbClr val="FFFFFF">
                  <a:alpha val="0"/>
                </a:srgbClr>
              </a:clrTo>
            </a:clrChange>
            <a:grayscl/>
            <a:extLst>
              <a:ext uri="{28A0092B-C50C-407E-A947-70E740481C1C}">
                <a14:useLocalDpi xmlns:a14="http://schemas.microsoft.com/office/drawing/2010/main"/>
              </a:ext>
            </a:extLst>
          </a:blip>
          <a:srcRect/>
          <a:stretch>
            <a:fillRect/>
          </a:stretch>
        </p:blipFill>
        <p:spPr bwMode="auto">
          <a:xfrm>
            <a:off x="-18006" y="4268181"/>
            <a:ext cx="12876404" cy="271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文本框 31"/>
          <p:cNvSpPr txBox="1">
            <a:spLocks noChangeArrowheads="1"/>
          </p:cNvSpPr>
          <p:nvPr/>
        </p:nvSpPr>
        <p:spPr bwMode="auto">
          <a:xfrm>
            <a:off x="1432601" y="1759796"/>
            <a:ext cx="883945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t">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sz="3600" b="1" dirty="0">
                <a:latin typeface="Calibri"/>
                <a:ea typeface="宋体"/>
                <a:cs typeface="Calibri"/>
              </a:rPr>
              <a:t>Specific Ways to Increase Cultural Awareness</a:t>
            </a:r>
            <a:endParaRPr lang="en-US" altLang="zh-CN" dirty="0"/>
          </a:p>
        </p:txBody>
      </p:sp>
      <p:sp>
        <p:nvSpPr>
          <p:cNvPr id="4" name="文本框 26"/>
          <p:cNvSpPr txBox="1">
            <a:spLocks noChangeArrowheads="1"/>
          </p:cNvSpPr>
          <p:nvPr/>
        </p:nvSpPr>
        <p:spPr bwMode="auto">
          <a:xfrm>
            <a:off x="773524" y="2824237"/>
            <a:ext cx="10552395" cy="40318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t">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342900" indent="-342900">
              <a:buFont typeface="Arial,Sans-Serif" panose="020B0604020202020204" pitchFamily="34" charset="0"/>
              <a:buChar char="•"/>
            </a:pPr>
            <a:r>
              <a:rPr lang="en-US" sz="3200" dirty="0">
                <a:latin typeface="Calibri"/>
                <a:ea typeface="宋体"/>
                <a:cs typeface="Calibri"/>
              </a:rPr>
              <a:t>Understanding microaggressions.</a:t>
            </a:r>
          </a:p>
          <a:p>
            <a:pPr marL="342900" indent="-342900">
              <a:buFont typeface="Arial,Sans-Serif" panose="020B0604020202020204" pitchFamily="34" charset="0"/>
              <a:buChar char="•"/>
            </a:pPr>
            <a:r>
              <a:rPr lang="en-US" sz="3200" dirty="0">
                <a:latin typeface="Calibri"/>
                <a:ea typeface="宋体"/>
                <a:cs typeface="Calibri"/>
              </a:rPr>
              <a:t>Learning new languages.</a:t>
            </a:r>
            <a:endParaRPr lang="en-US" sz="2400" dirty="0">
              <a:cs typeface="Calibri"/>
            </a:endParaRPr>
          </a:p>
          <a:p>
            <a:pPr lvl="1"/>
            <a:r>
              <a:rPr lang="en-US" sz="2400" dirty="0">
                <a:latin typeface="Calibri"/>
                <a:ea typeface="宋体"/>
                <a:cs typeface="Calibri"/>
              </a:rPr>
              <a:t>Opinions are mixed: </a:t>
            </a:r>
          </a:p>
          <a:p>
            <a:pPr marL="457200" indent="-457200">
              <a:buAutoNum type="arabicPeriod"/>
            </a:pPr>
            <a:r>
              <a:rPr lang="en-US" sz="2400" dirty="0">
                <a:latin typeface="Calibri"/>
                <a:ea typeface="宋体"/>
                <a:cs typeface="Calibri"/>
              </a:rPr>
              <a:t>“The language of international business is English".</a:t>
            </a:r>
            <a:endParaRPr lang="en-US" sz="2400" dirty="0">
              <a:cs typeface="Calibri"/>
            </a:endParaRPr>
          </a:p>
          <a:p>
            <a:pPr lvl="1"/>
            <a:r>
              <a:rPr lang="en-US" sz="2400" dirty="0">
                <a:latin typeface="Calibri"/>
                <a:ea typeface="宋体"/>
                <a:cs typeface="Calibri"/>
              </a:rPr>
              <a:t>"Modern English is the Walmart of languages: convenient, huge, hard to avoid, superficially friendly, and devouring all rivals in its eagerness to expand" .</a:t>
            </a:r>
          </a:p>
          <a:p>
            <a:pPr marL="171450" indent="-457200">
              <a:buAutoNum type="arabicPeriod"/>
            </a:pPr>
            <a:r>
              <a:rPr lang="en-US" sz="2400" dirty="0">
                <a:latin typeface="Calibri"/>
                <a:ea typeface="宋体"/>
                <a:cs typeface="Calibri"/>
              </a:rPr>
              <a:t>“People expect to buy from marketers they can relate to, and who understand their language and culture". Some recruiters want candidates who speak at least one foreign language, because it is a strong signal that the candidate are willing to get involved in someone else's culture. </a:t>
            </a:r>
            <a:endParaRPr lang="en-US" sz="2400" dirty="0">
              <a:cs typeface="Calibri"/>
            </a:endParaRPr>
          </a:p>
        </p:txBody>
      </p:sp>
    </p:spTree>
    <p:custDataLst>
      <p:tags r:id="rId1"/>
    </p:custDataLst>
    <p:extLst>
      <p:ext uri="{BB962C8B-B14F-4D97-AF65-F5344CB8AC3E}">
        <p14:creationId xmlns:p14="http://schemas.microsoft.com/office/powerpoint/2010/main" val="100416993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250"/>
                                        <p:tgtEl>
                                          <p:spTgt spid="2"/>
                                        </p:tgtEl>
                                      </p:cBhvr>
                                    </p:animEffect>
                                  </p:childTnLst>
                                </p:cTn>
                              </p:par>
                            </p:childTnLst>
                          </p:cTn>
                        </p:par>
                        <p:par>
                          <p:cTn id="8" fill="hold">
                            <p:stCondLst>
                              <p:cond delay="1250"/>
                            </p:stCondLst>
                            <p:childTnLst>
                              <p:par>
                                <p:cTn id="9" presetID="16" presetClass="entr" presetSubtype="21"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barn(inVertical)">
                                      <p:cBhvr>
                                        <p:cTn id="11" dur="500"/>
                                        <p:tgtEl>
                                          <p:spTgt spid="3"/>
                                        </p:tgtEl>
                                      </p:cBhvr>
                                    </p:animEffect>
                                  </p:childTnLst>
                                </p:cTn>
                              </p:par>
                            </p:childTnLst>
                          </p:cTn>
                        </p:par>
                        <p:par>
                          <p:cTn id="12" fill="hold">
                            <p:stCondLst>
                              <p:cond delay="1750"/>
                            </p:stCondLst>
                            <p:childTnLst>
                              <p:par>
                                <p:cTn id="13" presetID="42" presetClass="entr" presetSubtype="0"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1000"/>
                                        <p:tgtEl>
                                          <p:spTgt spid="4"/>
                                        </p:tgtEl>
                                      </p:cBhvr>
                                    </p:animEffect>
                                    <p:anim calcmode="lin" valueType="num">
                                      <p:cBhvr>
                                        <p:cTn id="16" dur="1000" fill="hold"/>
                                        <p:tgtEl>
                                          <p:spTgt spid="4"/>
                                        </p:tgtEl>
                                        <p:attrNameLst>
                                          <p:attrName>ppt_x</p:attrName>
                                        </p:attrNameLst>
                                      </p:cBhvr>
                                      <p:tavLst>
                                        <p:tav tm="0">
                                          <p:val>
                                            <p:strVal val="#ppt_x"/>
                                          </p:val>
                                        </p:tav>
                                        <p:tav tm="100000">
                                          <p:val>
                                            <p:strVal val="#ppt_x"/>
                                          </p:val>
                                        </p:tav>
                                      </p:tavLst>
                                    </p:anim>
                                    <p:anim calcmode="lin" valueType="num">
                                      <p:cBhvr>
                                        <p:cTn id="17" dur="1000" fill="hold"/>
                                        <p:tgtEl>
                                          <p:spTgt spid="4"/>
                                        </p:tgtEl>
                                        <p:attrNameLst>
                                          <p:attrName>ppt_y</p:attrName>
                                        </p:attrNameLst>
                                      </p:cBhvr>
                                      <p:tavLst>
                                        <p:tav tm="0">
                                          <p:val>
                                            <p:strVal val="#ppt_y+.1"/>
                                          </p:val>
                                        </p:tav>
                                        <p:tav tm="100000">
                                          <p:val>
                                            <p:strVal val="#ppt_y"/>
                                          </p:val>
                                        </p:tav>
                                      </p:tavLst>
                                    </p:anim>
                                  </p:childTnLst>
                                </p:cTn>
                              </p:par>
                              <p:par>
                                <p:cTn id="18" presetID="1" presetClass="entr" presetSubtype="0" fill="hold" nodeType="withEffect">
                                  <p:stCondLst>
                                    <p:cond delay="0"/>
                                  </p:stCondLst>
                                  <p:childTnLst>
                                    <p:set>
                                      <p:cBhvr>
                                        <p:cTn id="19" dur="1" fill="hold">
                                          <p:stCondLst>
                                            <p:cond delay="0"/>
                                          </p:stCondLst>
                                        </p:cTn>
                                        <p:tgtEl>
                                          <p:spTgt spid="4">
                                            <p:txEl>
                                              <p:pRg st="2" end="2"/>
                                            </p:txEl>
                                          </p:spTgt>
                                        </p:tgtEl>
                                        <p:attrNameLst>
                                          <p:attrName>style.visibility</p:attrName>
                                        </p:attrNameLst>
                                      </p:cBhvr>
                                      <p:to>
                                        <p:strVal val="visible"/>
                                      </p:to>
                                    </p:set>
                                  </p:childTnLst>
                                </p:cTn>
                              </p:par>
                              <p:par>
                                <p:cTn id="20" presetID="1" presetClass="entr" presetSubtype="0" fill="hold" nodeType="with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childTnLst>
                                </p:cTn>
                              </p:par>
                              <p:par>
                                <p:cTn id="22" presetID="1" presetClass="entr" presetSubtype="0" fill="hold" nodeType="withEffect">
                                  <p:stCondLst>
                                    <p:cond delay="0"/>
                                  </p:stCondLst>
                                  <p:childTnLst>
                                    <p:set>
                                      <p:cBhvr>
                                        <p:cTn id="23" dur="1" fill="hold">
                                          <p:stCondLst>
                                            <p:cond delay="0"/>
                                          </p:stCondLst>
                                        </p:cTn>
                                        <p:tgtEl>
                                          <p:spTgt spid="4">
                                            <p:txEl>
                                              <p:pRg st="4" end="4"/>
                                            </p:txEl>
                                          </p:spTgt>
                                        </p:tgtEl>
                                        <p:attrNameLst>
                                          <p:attrName>style.visibility</p:attrName>
                                        </p:attrNameLst>
                                      </p:cBhvr>
                                      <p:to>
                                        <p:strVal val="visible"/>
                                      </p:to>
                                    </p:set>
                                  </p:childTnLst>
                                </p:cTn>
                              </p:par>
                              <p:par>
                                <p:cTn id="24" presetID="1" presetClass="entr" presetSubtype="0" fill="hold" nodeType="withEffect">
                                  <p:stCondLst>
                                    <p:cond delay="0"/>
                                  </p:stCondLst>
                                  <p:childTnLst>
                                    <p:set>
                                      <p:cBhvr>
                                        <p:cTn id="25" dur="1" fill="hold">
                                          <p:stCondLst>
                                            <p:cond delay="0"/>
                                          </p:stCondLst>
                                        </p:cTn>
                                        <p:tgtEl>
                                          <p:spTgt spid="4">
                                            <p:txEl>
                                              <p:pRg st="5" end="5"/>
                                            </p:txEl>
                                          </p:spTgt>
                                        </p:tgtEl>
                                        <p:attrNameLst>
                                          <p:attrName>style.visibility</p:attrName>
                                        </p:attrNameLst>
                                      </p:cBhvr>
                                      <p:to>
                                        <p:strVal val="visible"/>
                                      </p:to>
                                    </p:set>
                                  </p:childTnLst>
                                </p:cTn>
                              </p:par>
                              <p:par>
                                <p:cTn id="26" presetID="1" presetClass="entr" presetSubtype="0" fill="hold" nodeType="withEffect">
                                  <p:stCondLst>
                                    <p:cond delay="0"/>
                                  </p:stCondLst>
                                  <p:childTnLst>
                                    <p:set>
                                      <p:cBhvr>
                                        <p:cTn id="27" dur="1" fill="hold">
                                          <p:stCondLst>
                                            <p:cond delay="0"/>
                                          </p:stCondLst>
                                        </p:cTn>
                                        <p:tgtEl>
                                          <p:spTgt spid="4">
                                            <p:txEl>
                                              <p:pRg st="0" end="0"/>
                                            </p:txEl>
                                          </p:spTgt>
                                        </p:tgtEl>
                                        <p:attrNameLst>
                                          <p:attrName>style.visibility</p:attrName>
                                        </p:attrNameLst>
                                      </p:cBhvr>
                                      <p:to>
                                        <p:strVal val="visible"/>
                                      </p:to>
                                    </p:set>
                                  </p:childTnLst>
                                </p:cTn>
                              </p:par>
                              <p:par>
                                <p:cTn id="28" presetID="1" presetClass="entr" presetSubtype="0" fill="hold" nodeType="withEffect">
                                  <p:stCondLst>
                                    <p:cond delay="0"/>
                                  </p:stCondLst>
                                  <p:childTnLst>
                                    <p:set>
                                      <p:cBhvr>
                                        <p:cTn id="29"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4759" y="1099109"/>
            <a:ext cx="11090275" cy="1397000"/>
          </a:xfrm>
        </p:spPr>
        <p:txBody>
          <a:bodyPr>
            <a:normAutofit/>
          </a:bodyPr>
          <a:lstStyle/>
          <a:p>
            <a:r>
              <a:rPr lang="en-US" sz="3600" b="1" dirty="0">
                <a:latin typeface="+mn-lt"/>
              </a:rPr>
              <a:t>Multicultural Marketing</a:t>
            </a:r>
          </a:p>
        </p:txBody>
      </p:sp>
      <p:sp>
        <p:nvSpPr>
          <p:cNvPr id="5" name="Content Placeholder 2">
            <a:extLst>
              <a:ext uri="{FF2B5EF4-FFF2-40B4-BE49-F238E27FC236}">
                <a16:creationId xmlns:a16="http://schemas.microsoft.com/office/drawing/2014/main" id="{43530EBE-B506-4E27-B5BD-5C0CFA16FF10}"/>
              </a:ext>
            </a:extLst>
          </p:cNvPr>
          <p:cNvSpPr>
            <a:spLocks noGrp="1"/>
          </p:cNvSpPr>
          <p:nvPr>
            <p:ph idx="1"/>
          </p:nvPr>
        </p:nvSpPr>
        <p:spPr>
          <a:xfrm>
            <a:off x="452711" y="2643188"/>
            <a:ext cx="12025336" cy="4589462"/>
          </a:xfrm>
        </p:spPr>
        <p:txBody>
          <a:bodyPr>
            <a:normAutofit/>
          </a:bodyPr>
          <a:lstStyle/>
          <a:p>
            <a:r>
              <a:rPr lang="en-US" dirty="0"/>
              <a:t>Multicultural marketing is the practice of marketing to different ethnic groups in culturally diverse societies. </a:t>
            </a:r>
          </a:p>
          <a:p>
            <a:r>
              <a:rPr lang="en-US" dirty="0"/>
              <a:t>Why it is important:</a:t>
            </a:r>
          </a:p>
          <a:p>
            <a:pPr marL="971550" lvl="1" indent="-514350">
              <a:buFont typeface="+mj-lt"/>
              <a:buAutoNum type="arabicPeriod"/>
            </a:pPr>
            <a:r>
              <a:rPr lang="en-US" dirty="0"/>
              <a:t>A country is often very diverse, both geographically and culturally. For example, marketing in the U.S. is complex because of its many subcultures. </a:t>
            </a:r>
          </a:p>
          <a:p>
            <a:pPr marL="971550" lvl="1" indent="-514350">
              <a:buFont typeface="+mj-lt"/>
              <a:buAutoNum type="arabicPeriod"/>
            </a:pPr>
            <a:r>
              <a:rPr lang="en-US" dirty="0"/>
              <a:t>Each subculture’s traditions, languages, customs, and beliefs/norms influence how its members consume content, goods, and services. </a:t>
            </a:r>
          </a:p>
          <a:p>
            <a:endParaRPr lang="en-US" dirty="0"/>
          </a:p>
          <a:p>
            <a:pPr marL="0" indent="0">
              <a:buNone/>
            </a:pPr>
            <a:endParaRPr lang="en-US" altLang="zh-CN" dirty="0"/>
          </a:p>
        </p:txBody>
      </p:sp>
    </p:spTree>
    <p:extLst>
      <p:ext uri="{BB962C8B-B14F-4D97-AF65-F5344CB8AC3E}">
        <p14:creationId xmlns:p14="http://schemas.microsoft.com/office/powerpoint/2010/main" val="26805662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4759" y="1099109"/>
            <a:ext cx="11090275" cy="1397000"/>
          </a:xfrm>
        </p:spPr>
        <p:txBody>
          <a:bodyPr>
            <a:normAutofit/>
          </a:bodyPr>
          <a:lstStyle/>
          <a:p>
            <a:r>
              <a:rPr lang="en-US" sz="3600" b="1" dirty="0">
                <a:latin typeface="+mn-lt"/>
              </a:rPr>
              <a:t>Cultural Borrowing</a:t>
            </a:r>
          </a:p>
        </p:txBody>
      </p:sp>
      <p:sp>
        <p:nvSpPr>
          <p:cNvPr id="5" name="Content Placeholder 2">
            <a:extLst>
              <a:ext uri="{FF2B5EF4-FFF2-40B4-BE49-F238E27FC236}">
                <a16:creationId xmlns:a16="http://schemas.microsoft.com/office/drawing/2014/main" id="{43530EBE-B506-4E27-B5BD-5C0CFA16FF10}"/>
              </a:ext>
            </a:extLst>
          </p:cNvPr>
          <p:cNvSpPr>
            <a:spLocks noGrp="1"/>
          </p:cNvSpPr>
          <p:nvPr>
            <p:ph idx="1"/>
          </p:nvPr>
        </p:nvSpPr>
        <p:spPr>
          <a:xfrm>
            <a:off x="1028775" y="2968253"/>
            <a:ext cx="11090275" cy="4589462"/>
          </a:xfrm>
        </p:spPr>
        <p:txBody>
          <a:bodyPr>
            <a:normAutofit/>
          </a:bodyPr>
          <a:lstStyle/>
          <a:p>
            <a:r>
              <a:rPr lang="en-US" dirty="0"/>
              <a:t>Cultural borrowing: A responsible effort to learn from others’ cultural ways in the quest for better solutions to a society’s particular problems. </a:t>
            </a:r>
          </a:p>
          <a:p>
            <a:endParaRPr lang="en-US" dirty="0"/>
          </a:p>
          <a:p>
            <a:endParaRPr lang="en-US" dirty="0"/>
          </a:p>
          <a:p>
            <a:pPr marL="0" indent="0">
              <a:buNone/>
            </a:pPr>
            <a:endParaRPr lang="en-US" altLang="zh-CN" dirty="0"/>
          </a:p>
        </p:txBody>
      </p:sp>
      <p:pic>
        <p:nvPicPr>
          <p:cNvPr id="7" name="Picture 2" descr="Image result for CULTURAL BORROWING FOOD">
            <a:extLst>
              <a:ext uri="{FF2B5EF4-FFF2-40B4-BE49-F238E27FC236}">
                <a16:creationId xmlns:a16="http://schemas.microsoft.com/office/drawing/2014/main" id="{9EBB3DBC-049E-4236-A97A-01D118197C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72791" y="3904357"/>
            <a:ext cx="4392488" cy="310100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age result for CULTURAL BORROWING FOOD">
            <a:extLst>
              <a:ext uri="{FF2B5EF4-FFF2-40B4-BE49-F238E27FC236}">
                <a16:creationId xmlns:a16="http://schemas.microsoft.com/office/drawing/2014/main" id="{5878CFA8-136D-469F-97A6-186D120B7DC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52969" y="3807768"/>
            <a:ext cx="4392489" cy="32941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70506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72791" y="2896245"/>
            <a:ext cx="11090275" cy="4589462"/>
          </a:xfrm>
        </p:spPr>
        <p:txBody>
          <a:bodyPr/>
          <a:lstStyle/>
          <a:p>
            <a:r>
              <a:rPr lang="en-US" altLang="zh-CN" dirty="0"/>
              <a:t>Cultures </a:t>
            </a:r>
            <a:r>
              <a:rPr lang="en-US" altLang="zh-CN" dirty="0">
                <a:effectLst>
                  <a:outerShdw blurRad="38100" dist="38100" dir="2700000" algn="tl">
                    <a:srgbClr val="000000">
                      <a:alpha val="43137"/>
                    </a:srgbClr>
                  </a:outerShdw>
                </a:effectLst>
              </a:rPr>
              <a:t>constantly</a:t>
            </a:r>
            <a:r>
              <a:rPr lang="en-US" altLang="zh-CN" dirty="0"/>
              <a:t> change. </a:t>
            </a:r>
          </a:p>
          <a:p>
            <a:r>
              <a:rPr lang="en-US" dirty="0"/>
              <a:t>Businesses and managers are constantly adjusting their efforts to cultural demands</a:t>
            </a:r>
          </a:p>
        </p:txBody>
      </p:sp>
    </p:spTree>
    <p:extLst>
      <p:ext uri="{BB962C8B-B14F-4D97-AF65-F5344CB8AC3E}">
        <p14:creationId xmlns:p14="http://schemas.microsoft.com/office/powerpoint/2010/main" val="7229716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3"/>
          <p:cNvPicPr>
            <a:picLocks noChangeAspect="1"/>
          </p:cNvPicPr>
          <p:nvPr/>
        </p:nvPicPr>
        <p:blipFill>
          <a:blip r:embed="rId4" cstate="email">
            <a:clrChange>
              <a:clrFrom>
                <a:srgbClr val="FFFFFF"/>
              </a:clrFrom>
              <a:clrTo>
                <a:srgbClr val="FFFFFF">
                  <a:alpha val="0"/>
                </a:srgbClr>
              </a:clrTo>
            </a:clrChange>
            <a:grayscl/>
            <a:extLst>
              <a:ext uri="{28A0092B-C50C-407E-A947-70E740481C1C}">
                <a14:useLocalDpi xmlns:a14="http://schemas.microsoft.com/office/drawing/2010/main"/>
              </a:ext>
            </a:extLst>
          </a:blip>
          <a:srcRect/>
          <a:stretch>
            <a:fillRect/>
          </a:stretch>
        </p:blipFill>
        <p:spPr bwMode="auto">
          <a:xfrm>
            <a:off x="-18006" y="4268181"/>
            <a:ext cx="12876404" cy="271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文本框 31"/>
          <p:cNvSpPr txBox="1">
            <a:spLocks noChangeArrowheads="1"/>
          </p:cNvSpPr>
          <p:nvPr/>
        </p:nvSpPr>
        <p:spPr bwMode="auto">
          <a:xfrm>
            <a:off x="1238778" y="1816125"/>
            <a:ext cx="655272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sz="3600" b="1" dirty="0"/>
              <a:t>Crossing Borders</a:t>
            </a:r>
            <a:endParaRPr lang="zh-CN" altLang="zh-CN" sz="3480" b="1" dirty="0">
              <a:latin typeface="隶书" panose="02010509060101010101" pitchFamily="49" charset="-122"/>
              <a:ea typeface="隶书" panose="02010509060101010101" pitchFamily="49" charset="-122"/>
            </a:endParaRPr>
          </a:p>
        </p:txBody>
      </p:sp>
      <p:sp>
        <p:nvSpPr>
          <p:cNvPr id="4" name="文本框 26"/>
          <p:cNvSpPr txBox="1">
            <a:spLocks noChangeArrowheads="1"/>
          </p:cNvSpPr>
          <p:nvPr/>
        </p:nvSpPr>
        <p:spPr bwMode="auto">
          <a:xfrm>
            <a:off x="1028775" y="2595892"/>
            <a:ext cx="12457384" cy="4401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342900" indent="-342900">
              <a:buFont typeface="Arial" panose="020B0604020202020204" pitchFamily="34" charset="0"/>
              <a:buChar char="•"/>
            </a:pPr>
            <a:r>
              <a:rPr lang="en-US" sz="2800" b="1" dirty="0"/>
              <a:t>After all, we are all humans. </a:t>
            </a:r>
            <a:r>
              <a:rPr lang="en-US" sz="2800" dirty="0"/>
              <a:t>We have more similarities than differences:</a:t>
            </a:r>
          </a:p>
          <a:p>
            <a:pPr marL="342900" indent="-342900">
              <a:buFont typeface="Arial" panose="020B0604020202020204" pitchFamily="34" charset="0"/>
              <a:buChar char="•"/>
            </a:pPr>
            <a:r>
              <a:rPr lang="en-US" sz="2800" dirty="0"/>
              <a:t>Use metaphors</a:t>
            </a:r>
          </a:p>
          <a:p>
            <a:pPr marL="342900" indent="-342900">
              <a:buFont typeface="Arial" panose="020B0604020202020204" pitchFamily="34" charset="0"/>
              <a:buChar char="•"/>
            </a:pPr>
            <a:r>
              <a:rPr lang="en-US" sz="2800" dirty="0"/>
              <a:t>Have a system of status and roles</a:t>
            </a:r>
          </a:p>
          <a:p>
            <a:pPr marL="342900" indent="-342900">
              <a:buFont typeface="Arial" panose="020B0604020202020204" pitchFamily="34" charset="0"/>
              <a:buChar char="•"/>
            </a:pPr>
            <a:r>
              <a:rPr lang="en-US" sz="2800" dirty="0"/>
              <a:t>Are ethnocentric</a:t>
            </a:r>
          </a:p>
          <a:p>
            <a:pPr marL="342900" indent="-342900">
              <a:buFont typeface="Arial" panose="020B0604020202020204" pitchFamily="34" charset="0"/>
              <a:buChar char="•"/>
            </a:pPr>
            <a:r>
              <a:rPr lang="en-US" sz="2800" dirty="0"/>
              <a:t>Create art</a:t>
            </a:r>
          </a:p>
          <a:p>
            <a:pPr marL="342900" indent="-342900">
              <a:buFont typeface="Arial" panose="020B0604020202020204" pitchFamily="34" charset="0"/>
              <a:buChar char="•"/>
            </a:pPr>
            <a:r>
              <a:rPr lang="en-US" sz="2800" dirty="0"/>
              <a:t>Conceive of success and failure</a:t>
            </a:r>
          </a:p>
          <a:p>
            <a:pPr marL="342900" indent="-342900">
              <a:buFont typeface="Arial" panose="020B0604020202020204" pitchFamily="34" charset="0"/>
              <a:buChar char="•"/>
            </a:pPr>
            <a:r>
              <a:rPr lang="en-US" sz="2800" dirty="0"/>
              <a:t>Create group antagonistic to outsiders</a:t>
            </a:r>
          </a:p>
          <a:p>
            <a:pPr marL="342900" indent="-342900">
              <a:buFont typeface="Arial" panose="020B0604020202020204" pitchFamily="34" charset="0"/>
              <a:buChar char="•"/>
            </a:pPr>
            <a:r>
              <a:rPr lang="en-US" sz="2800" dirty="0"/>
              <a:t>Imitate outside influences</a:t>
            </a:r>
          </a:p>
          <a:p>
            <a:pPr marL="342900" indent="-342900">
              <a:buFont typeface="Arial" panose="020B0604020202020204" pitchFamily="34" charset="0"/>
              <a:buChar char="•"/>
            </a:pPr>
            <a:r>
              <a:rPr lang="en-US" sz="2800" dirty="0"/>
              <a:t>Resist outside influences</a:t>
            </a:r>
          </a:p>
          <a:p>
            <a:pPr marL="342900" indent="-342900">
              <a:buFont typeface="Arial" panose="020B0604020202020204" pitchFamily="34" charset="0"/>
              <a:buChar char="•"/>
            </a:pPr>
            <a:r>
              <a:rPr lang="en-US" sz="2800" dirty="0"/>
              <a:t>Consider aspects of sexuality private</a:t>
            </a:r>
          </a:p>
        </p:txBody>
      </p:sp>
    </p:spTree>
    <p:custDataLst>
      <p:tags r:id="rId1"/>
    </p:custDataLst>
    <p:extLst>
      <p:ext uri="{BB962C8B-B14F-4D97-AF65-F5344CB8AC3E}">
        <p14:creationId xmlns:p14="http://schemas.microsoft.com/office/powerpoint/2010/main" val="207957472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250"/>
                                        <p:tgtEl>
                                          <p:spTgt spid="2"/>
                                        </p:tgtEl>
                                      </p:cBhvr>
                                    </p:animEffect>
                                  </p:childTnLst>
                                </p:cTn>
                              </p:par>
                            </p:childTnLst>
                          </p:cTn>
                        </p:par>
                        <p:par>
                          <p:cTn id="8" fill="hold">
                            <p:stCondLst>
                              <p:cond delay="1250"/>
                            </p:stCondLst>
                            <p:childTnLst>
                              <p:par>
                                <p:cTn id="9" presetID="16" presetClass="entr" presetSubtype="21"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barn(inVertical)">
                                      <p:cBhvr>
                                        <p:cTn id="11" dur="500"/>
                                        <p:tgtEl>
                                          <p:spTgt spid="3"/>
                                        </p:tgtEl>
                                      </p:cBhvr>
                                    </p:animEffect>
                                  </p:childTnLst>
                                </p:cTn>
                              </p:par>
                            </p:childTnLst>
                          </p:cTn>
                        </p:par>
                        <p:par>
                          <p:cTn id="12" fill="hold">
                            <p:stCondLst>
                              <p:cond delay="1750"/>
                            </p:stCondLst>
                            <p:childTnLst>
                              <p:par>
                                <p:cTn id="13" presetID="42" presetClass="entr" presetSubtype="0"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1000"/>
                                        <p:tgtEl>
                                          <p:spTgt spid="4"/>
                                        </p:tgtEl>
                                      </p:cBhvr>
                                    </p:animEffect>
                                    <p:anim calcmode="lin" valueType="num">
                                      <p:cBhvr>
                                        <p:cTn id="16" dur="1000" fill="hold"/>
                                        <p:tgtEl>
                                          <p:spTgt spid="4"/>
                                        </p:tgtEl>
                                        <p:attrNameLst>
                                          <p:attrName>ppt_x</p:attrName>
                                        </p:attrNameLst>
                                      </p:cBhvr>
                                      <p:tavLst>
                                        <p:tav tm="0">
                                          <p:val>
                                            <p:strVal val="#ppt_x"/>
                                          </p:val>
                                        </p:tav>
                                        <p:tav tm="100000">
                                          <p:val>
                                            <p:strVal val="#ppt_x"/>
                                          </p:val>
                                        </p:tav>
                                      </p:tavLst>
                                    </p:anim>
                                    <p:anim calcmode="lin" valueType="num">
                                      <p:cBhvr>
                                        <p:cTn id="17" dur="1000" fill="hold"/>
                                        <p:tgtEl>
                                          <p:spTgt spid="4"/>
                                        </p:tgtEl>
                                        <p:attrNameLst>
                                          <p:attrName>ppt_y</p:attrName>
                                        </p:attrNameLst>
                                      </p:cBhvr>
                                      <p:tavLst>
                                        <p:tav tm="0">
                                          <p:val>
                                            <p:strVal val="#ppt_y+.1"/>
                                          </p:val>
                                        </p:tav>
                                        <p:tav tm="100000">
                                          <p:val>
                                            <p:strVal val="#ppt_y"/>
                                          </p:val>
                                        </p:tav>
                                      </p:tavLst>
                                    </p:anim>
                                  </p:childTnLst>
                                </p:cTn>
                              </p:par>
                              <p:par>
                                <p:cTn id="18" presetID="1" presetClass="entr" presetSubtype="0" fill="hold" nodeType="withEffect">
                                  <p:stCondLst>
                                    <p:cond delay="0"/>
                                  </p:stCondLst>
                                  <p:childTnLst>
                                    <p:set>
                                      <p:cBhvr>
                                        <p:cTn id="19" dur="1" fill="hold">
                                          <p:stCondLst>
                                            <p:cond delay="0"/>
                                          </p:stCondLst>
                                        </p:cTn>
                                        <p:tgtEl>
                                          <p:spTgt spid="4">
                                            <p:txEl>
                                              <p:pRg st="0" end="0"/>
                                            </p:txEl>
                                          </p:spTgt>
                                        </p:tgtEl>
                                        <p:attrNameLst>
                                          <p:attrName>style.visibility</p:attrName>
                                        </p:attrNameLst>
                                      </p:cBhvr>
                                      <p:to>
                                        <p:strVal val="visible"/>
                                      </p:to>
                                    </p:set>
                                  </p:childTnLst>
                                </p:cTn>
                              </p:par>
                              <p:par>
                                <p:cTn id="20" presetID="1" presetClass="entr" presetSubtype="0" fill="hold" nodeType="withEffect">
                                  <p:stCondLst>
                                    <p:cond delay="0"/>
                                  </p:stCondLst>
                                  <p:childTnLst>
                                    <p:set>
                                      <p:cBhvr>
                                        <p:cTn id="21" dur="1" fill="hold">
                                          <p:stCondLst>
                                            <p:cond delay="0"/>
                                          </p:stCondLst>
                                        </p:cTn>
                                        <p:tgtEl>
                                          <p:spTgt spid="4">
                                            <p:txEl>
                                              <p:pRg st="1" end="1"/>
                                            </p:txEl>
                                          </p:spTgt>
                                        </p:tgtEl>
                                        <p:attrNameLst>
                                          <p:attrName>style.visibility</p:attrName>
                                        </p:attrNameLst>
                                      </p:cBhvr>
                                      <p:to>
                                        <p:strVal val="visible"/>
                                      </p:to>
                                    </p:set>
                                  </p:childTnLst>
                                </p:cTn>
                              </p:par>
                              <p:par>
                                <p:cTn id="22" presetID="1" presetClass="entr" presetSubtype="0" fill="hold" nodeType="withEffect">
                                  <p:stCondLst>
                                    <p:cond delay="0"/>
                                  </p:stCondLst>
                                  <p:childTnLst>
                                    <p:set>
                                      <p:cBhvr>
                                        <p:cTn id="23" dur="1" fill="hold">
                                          <p:stCondLst>
                                            <p:cond delay="0"/>
                                          </p:stCondLst>
                                        </p:cTn>
                                        <p:tgtEl>
                                          <p:spTgt spid="4">
                                            <p:txEl>
                                              <p:pRg st="2" end="2"/>
                                            </p:txEl>
                                          </p:spTgt>
                                        </p:tgtEl>
                                        <p:attrNameLst>
                                          <p:attrName>style.visibility</p:attrName>
                                        </p:attrNameLst>
                                      </p:cBhvr>
                                      <p:to>
                                        <p:strVal val="visible"/>
                                      </p:to>
                                    </p:set>
                                  </p:childTnLst>
                                </p:cTn>
                              </p:par>
                              <p:par>
                                <p:cTn id="24" presetID="1" presetClass="entr" presetSubtype="0" fill="hold" nodeType="withEffect">
                                  <p:stCondLst>
                                    <p:cond delay="0"/>
                                  </p:stCondLst>
                                  <p:childTnLst>
                                    <p:set>
                                      <p:cBhvr>
                                        <p:cTn id="25" dur="1" fill="hold">
                                          <p:stCondLst>
                                            <p:cond delay="0"/>
                                          </p:stCondLst>
                                        </p:cTn>
                                        <p:tgtEl>
                                          <p:spTgt spid="4">
                                            <p:txEl>
                                              <p:pRg st="3" end="3"/>
                                            </p:txEl>
                                          </p:spTgt>
                                        </p:tgtEl>
                                        <p:attrNameLst>
                                          <p:attrName>style.visibility</p:attrName>
                                        </p:attrNameLst>
                                      </p:cBhvr>
                                      <p:to>
                                        <p:strVal val="visible"/>
                                      </p:to>
                                    </p:set>
                                  </p:childTnLst>
                                </p:cTn>
                              </p:par>
                              <p:par>
                                <p:cTn id="26" presetID="1" presetClass="entr" presetSubtype="0" fill="hold" nodeType="withEffect">
                                  <p:stCondLst>
                                    <p:cond delay="0"/>
                                  </p:stCondLst>
                                  <p:childTnLst>
                                    <p:set>
                                      <p:cBhvr>
                                        <p:cTn id="27" dur="1" fill="hold">
                                          <p:stCondLst>
                                            <p:cond delay="0"/>
                                          </p:stCondLst>
                                        </p:cTn>
                                        <p:tgtEl>
                                          <p:spTgt spid="4">
                                            <p:txEl>
                                              <p:pRg st="4" end="4"/>
                                            </p:txEl>
                                          </p:spTgt>
                                        </p:tgtEl>
                                        <p:attrNameLst>
                                          <p:attrName>style.visibility</p:attrName>
                                        </p:attrNameLst>
                                      </p:cBhvr>
                                      <p:to>
                                        <p:strVal val="visible"/>
                                      </p:to>
                                    </p:set>
                                  </p:childTnLst>
                                </p:cTn>
                              </p:par>
                              <p:par>
                                <p:cTn id="28" presetID="1" presetClass="entr" presetSubtype="0" fill="hold" nodeType="withEffect">
                                  <p:stCondLst>
                                    <p:cond delay="0"/>
                                  </p:stCondLst>
                                  <p:childTnLst>
                                    <p:set>
                                      <p:cBhvr>
                                        <p:cTn id="29" dur="1" fill="hold">
                                          <p:stCondLst>
                                            <p:cond delay="0"/>
                                          </p:stCondLst>
                                        </p:cTn>
                                        <p:tgtEl>
                                          <p:spTgt spid="4">
                                            <p:txEl>
                                              <p:pRg st="5" end="5"/>
                                            </p:txEl>
                                          </p:spTgt>
                                        </p:tgtEl>
                                        <p:attrNameLst>
                                          <p:attrName>style.visibility</p:attrName>
                                        </p:attrNameLst>
                                      </p:cBhvr>
                                      <p:to>
                                        <p:strVal val="visible"/>
                                      </p:to>
                                    </p:set>
                                  </p:childTnLst>
                                </p:cTn>
                              </p:par>
                              <p:par>
                                <p:cTn id="30" presetID="1" presetClass="entr" presetSubtype="0" fill="hold" nodeType="withEffect">
                                  <p:stCondLst>
                                    <p:cond delay="0"/>
                                  </p:stCondLst>
                                  <p:childTnLst>
                                    <p:set>
                                      <p:cBhvr>
                                        <p:cTn id="31" dur="1" fill="hold">
                                          <p:stCondLst>
                                            <p:cond delay="0"/>
                                          </p:stCondLst>
                                        </p:cTn>
                                        <p:tgtEl>
                                          <p:spTgt spid="4">
                                            <p:txEl>
                                              <p:pRg st="6" end="6"/>
                                            </p:txEl>
                                          </p:spTgt>
                                        </p:tgtEl>
                                        <p:attrNameLst>
                                          <p:attrName>style.visibility</p:attrName>
                                        </p:attrNameLst>
                                      </p:cBhvr>
                                      <p:to>
                                        <p:strVal val="visible"/>
                                      </p:to>
                                    </p:set>
                                  </p:childTnLst>
                                </p:cTn>
                              </p:par>
                              <p:par>
                                <p:cTn id="32" presetID="1" presetClass="entr" presetSubtype="0" fill="hold" nodeType="withEffect">
                                  <p:stCondLst>
                                    <p:cond delay="0"/>
                                  </p:stCondLst>
                                  <p:childTnLst>
                                    <p:set>
                                      <p:cBhvr>
                                        <p:cTn id="33" dur="1" fill="hold">
                                          <p:stCondLst>
                                            <p:cond delay="0"/>
                                          </p:stCondLst>
                                        </p:cTn>
                                        <p:tgtEl>
                                          <p:spTgt spid="4">
                                            <p:txEl>
                                              <p:pRg st="7" end="7"/>
                                            </p:txEl>
                                          </p:spTgt>
                                        </p:tgtEl>
                                        <p:attrNameLst>
                                          <p:attrName>style.visibility</p:attrName>
                                        </p:attrNameLst>
                                      </p:cBhvr>
                                      <p:to>
                                        <p:strVal val="visible"/>
                                      </p:to>
                                    </p:set>
                                  </p:childTnLst>
                                </p:cTn>
                              </p:par>
                              <p:par>
                                <p:cTn id="34" presetID="1" presetClass="entr" presetSubtype="0" fill="hold" nodeType="withEffect">
                                  <p:stCondLst>
                                    <p:cond delay="0"/>
                                  </p:stCondLst>
                                  <p:childTnLst>
                                    <p:set>
                                      <p:cBhvr>
                                        <p:cTn id="35" dur="1" fill="hold">
                                          <p:stCondLst>
                                            <p:cond delay="0"/>
                                          </p:stCondLst>
                                        </p:cTn>
                                        <p:tgtEl>
                                          <p:spTgt spid="4">
                                            <p:txEl>
                                              <p:pRg st="8" end="8"/>
                                            </p:txEl>
                                          </p:spTgt>
                                        </p:tgtEl>
                                        <p:attrNameLst>
                                          <p:attrName>style.visibility</p:attrName>
                                        </p:attrNameLst>
                                      </p:cBhvr>
                                      <p:to>
                                        <p:strVal val="visible"/>
                                      </p:to>
                                    </p:set>
                                  </p:childTnLst>
                                </p:cTn>
                              </p:par>
                              <p:par>
                                <p:cTn id="36" presetID="1" presetClass="entr" presetSubtype="0" fill="hold" nodeType="withEffect">
                                  <p:stCondLst>
                                    <p:cond delay="0"/>
                                  </p:stCondLst>
                                  <p:childTnLst>
                                    <p:set>
                                      <p:cBhvr>
                                        <p:cTn id="37"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858750" cy="7232650"/>
          </a:xfrm>
          <a:prstGeom prst="rect">
            <a:avLst/>
          </a:prstGeom>
          <a:blipFill dpi="0" rotWithShape="1">
            <a:blip r:embed="rId3">
              <a:extLst>
                <a:ext uri="{BEBA8EAE-BF5A-486C-A8C5-ECC9F3942E4B}">
                  <a14:imgProps xmlns:a14="http://schemas.microsoft.com/office/drawing/2010/main">
                    <a14:imgLayer r:embed="rId4">
                      <a14:imgEffect>
                        <a14:sharpenSoften amount="25000"/>
                      </a14:imgEffect>
                      <a14:imgEffect>
                        <a14:brightnessContrast contrast="20000"/>
                      </a14:imgEffect>
                    </a14:imgLayer>
                  </a14:imgProps>
                </a:ext>
                <a:ext uri="{28A0092B-C50C-407E-A947-70E740481C1C}">
                  <a14:useLocalDpi xmlns:a14="http://schemas.microsoft.com/office/drawing/2010/main" val="0"/>
                </a:ext>
              </a:extLst>
            </a:blip>
            <a:srcRect/>
            <a:stretch>
              <a:fillRect t="-56529" b="-3513"/>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259"/>
          <p:cNvSpPr>
            <a:spLocks noChangeArrowheads="1"/>
          </p:cNvSpPr>
          <p:nvPr/>
        </p:nvSpPr>
        <p:spPr bwMode="auto">
          <a:xfrm>
            <a:off x="2438401" y="1604006"/>
            <a:ext cx="7981950" cy="1015663"/>
          </a:xfrm>
          <a:prstGeom prst="rect">
            <a:avLst/>
          </a:prstGeom>
          <a:noFill/>
          <a:ln>
            <a:noFill/>
          </a:ln>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6600" b="1" dirty="0">
                <a:solidFill>
                  <a:schemeClr val="accent1">
                    <a:lumMod val="75000"/>
                  </a:schemeClr>
                </a:solidFill>
                <a:cs typeface="Arial" panose="020B0604020202020204" pitchFamily="34" charset="0"/>
              </a:rPr>
              <a:t>End</a:t>
            </a:r>
            <a:endParaRPr lang="zh-CN" altLang="en-US" sz="7200" b="1" dirty="0">
              <a:solidFill>
                <a:schemeClr val="accent1">
                  <a:lumMod val="75000"/>
                </a:schemeClr>
              </a:solidFill>
              <a:cs typeface="Arial" panose="020B0604020202020204" pitchFamily="34" charset="0"/>
            </a:endParaRPr>
          </a:p>
        </p:txBody>
      </p:sp>
      <p:sp>
        <p:nvSpPr>
          <p:cNvPr id="8" name="矩形 259"/>
          <p:cNvSpPr>
            <a:spLocks noChangeArrowheads="1"/>
          </p:cNvSpPr>
          <p:nvPr/>
        </p:nvSpPr>
        <p:spPr bwMode="auto">
          <a:xfrm>
            <a:off x="2818247" y="2620843"/>
            <a:ext cx="7222256" cy="307777"/>
          </a:xfrm>
          <a:prstGeom prst="rect">
            <a:avLst/>
          </a:prstGeom>
          <a:noFill/>
          <a:ln>
            <a:noFill/>
          </a:ln>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2000" dirty="0">
                <a:solidFill>
                  <a:schemeClr val="accent1">
                    <a:lumMod val="75000"/>
                  </a:schemeClr>
                </a:solidFill>
                <a:cs typeface="Arial" panose="020B0604020202020204" pitchFamily="34" charset="0"/>
              </a:rPr>
              <a:t>Thanks!</a:t>
            </a:r>
            <a:endParaRPr lang="zh-CN" altLang="en-US" sz="2000" dirty="0">
              <a:solidFill>
                <a:schemeClr val="accent1">
                  <a:lumMod val="75000"/>
                </a:schemeClr>
              </a:solidFill>
              <a:cs typeface="Arial" panose="020B0604020202020204" pitchFamily="34" charset="0"/>
            </a:endParaRPr>
          </a:p>
        </p:txBody>
      </p:sp>
    </p:spTree>
    <p:extLst>
      <p:ext uri="{BB962C8B-B14F-4D97-AF65-F5344CB8AC3E}">
        <p14:creationId xmlns:p14="http://schemas.microsoft.com/office/powerpoint/2010/main" val="258440416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crush"/>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7"/>
                                        </p:tgtEl>
                                        <p:attrNameLst>
                                          <p:attrName>ppt_y</p:attrName>
                                        </p:attrNameLst>
                                      </p:cBhvr>
                                      <p:tavLst>
                                        <p:tav tm="0">
                                          <p:val>
                                            <p:strVal val="#ppt_y"/>
                                          </p:val>
                                        </p:tav>
                                        <p:tav tm="100000">
                                          <p:val>
                                            <p:strVal val="#ppt_y"/>
                                          </p:val>
                                        </p:tav>
                                      </p:tavLst>
                                    </p:anim>
                                    <p:anim calcmode="lin" valueType="num">
                                      <p:cBhvr>
                                        <p:cTn id="15"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7"/>
                                        </p:tgtEl>
                                      </p:cBhvr>
                                    </p:animEffect>
                                  </p:childTnLst>
                                </p:cTn>
                              </p:par>
                            </p:childTnLst>
                          </p:cTn>
                        </p:par>
                        <p:par>
                          <p:cTn id="18" fill="hold">
                            <p:stCondLst>
                              <p:cond delay="600"/>
                            </p:stCondLst>
                            <p:childTnLst>
                              <p:par>
                                <p:cTn id="19" presetID="26" presetClass="emph" presetSubtype="0" fill="hold" grpId="1" nodeType="afterEffect">
                                  <p:stCondLst>
                                    <p:cond delay="0"/>
                                  </p:stCondLst>
                                  <p:iterate type="lt">
                                    <p:tmPct val="0"/>
                                  </p:iterate>
                                  <p:childTnLst>
                                    <p:animEffect transition="out" filter="fade">
                                      <p:cBhvr>
                                        <p:cTn id="20" dur="500" tmFilter="0, 0; .2, .5; .8, .5; 1, 0"/>
                                        <p:tgtEl>
                                          <p:spTgt spid="7"/>
                                        </p:tgtEl>
                                      </p:cBhvr>
                                    </p:animEffect>
                                    <p:animScale>
                                      <p:cBhvr>
                                        <p:cTn id="21" dur="250" autoRev="1" fill="hold"/>
                                        <p:tgtEl>
                                          <p:spTgt spid="7"/>
                                        </p:tgtEl>
                                      </p:cBhvr>
                                      <p:by x="105000" y="105000"/>
                                    </p:animScale>
                                  </p:childTnLst>
                                </p:cTn>
                              </p:par>
                            </p:childTnLst>
                          </p:cTn>
                        </p:par>
                        <p:par>
                          <p:cTn id="22" fill="hold">
                            <p:stCondLst>
                              <p:cond delay="1100"/>
                            </p:stCondLst>
                            <p:childTnLst>
                              <p:par>
                                <p:cTn id="23" presetID="41" presetClass="entr" presetSubtype="0" fill="hold" grpId="0" nodeType="afterEffect">
                                  <p:stCondLst>
                                    <p:cond delay="0"/>
                                  </p:stCondLst>
                                  <p:iterate type="lt">
                                    <p:tmPct val="10000"/>
                                  </p:iterate>
                                  <p:childTnLst>
                                    <p:set>
                                      <p:cBhvr>
                                        <p:cTn id="24" dur="1" fill="hold">
                                          <p:stCondLst>
                                            <p:cond delay="0"/>
                                          </p:stCondLst>
                                        </p:cTn>
                                        <p:tgtEl>
                                          <p:spTgt spid="8"/>
                                        </p:tgtEl>
                                        <p:attrNameLst>
                                          <p:attrName>style.visibility</p:attrName>
                                        </p:attrNameLst>
                                      </p:cBhvr>
                                      <p:to>
                                        <p:strVal val="visible"/>
                                      </p:to>
                                    </p:set>
                                    <p:anim calcmode="lin" valueType="num">
                                      <p:cBhvr>
                                        <p:cTn id="25"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8"/>
                                        </p:tgtEl>
                                        <p:attrNameLst>
                                          <p:attrName>ppt_y</p:attrName>
                                        </p:attrNameLst>
                                      </p:cBhvr>
                                      <p:tavLst>
                                        <p:tav tm="0">
                                          <p:val>
                                            <p:strVal val="#ppt_y"/>
                                          </p:val>
                                        </p:tav>
                                        <p:tav tm="100000">
                                          <p:val>
                                            <p:strVal val="#ppt_y"/>
                                          </p:val>
                                        </p:tav>
                                      </p:tavLst>
                                    </p:anim>
                                    <p:anim calcmode="lin" valueType="num">
                                      <p:cBhvr>
                                        <p:cTn id="27"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8"/>
                                        </p:tgtEl>
                                      </p:cBhvr>
                                    </p:animEffect>
                                  </p:childTnLst>
                                </p:cTn>
                              </p:par>
                            </p:childTnLst>
                          </p:cTn>
                        </p:par>
                        <p:par>
                          <p:cTn id="30" fill="hold">
                            <p:stCondLst>
                              <p:cond delay="1900"/>
                            </p:stCondLst>
                            <p:childTnLst>
                              <p:par>
                                <p:cTn id="31" presetID="26" presetClass="emph" presetSubtype="0" fill="hold" grpId="1" nodeType="afterEffect">
                                  <p:stCondLst>
                                    <p:cond delay="0"/>
                                  </p:stCondLst>
                                  <p:iterate type="lt">
                                    <p:tmPct val="0"/>
                                  </p:iterate>
                                  <p:childTnLst>
                                    <p:animEffect transition="out" filter="fade">
                                      <p:cBhvr>
                                        <p:cTn id="32" dur="500" tmFilter="0, 0; .2, .5; .8, .5; 1, 0"/>
                                        <p:tgtEl>
                                          <p:spTgt spid="8"/>
                                        </p:tgtEl>
                                      </p:cBhvr>
                                    </p:animEffect>
                                    <p:animScale>
                                      <p:cBhvr>
                                        <p:cTn id="33" dur="250" autoRev="1" fill="hold"/>
                                        <p:tgtEl>
                                          <p:spTgt spid="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p:bldP spid="7" grpId="1"/>
      <p:bldP spid="8" grpId="0"/>
      <p:bldP spid="8" grpId="1"/>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9E7965BD-BA7C-4284-B303-3DF26FF20985"/>
  <p:tag name="ISPRING_SCORM_RATE_SLIDES" val="1"/>
  <p:tag name="ISPRINGONLINEFOLDERID" val="0"/>
  <p:tag name="ISPRINGONLINEFOLDERPATH" val="Content List"/>
  <p:tag name="ISPRINGCLOUDFOLDERID" val="0"/>
  <p:tag name="ISPRINGCLOUDFOLDERPATH" val="Repository"/>
  <p:tag name="ISPRING_PLAYERS_CUSTOMIZATION" val="UEsDBBQAAgAIAEOUV0cNwDEewAEAANoDAAAPAAAAbm9uZS9wbGF5ZXIueG1spZJPb9QwEMXPW6nfIfK9dpYKUa0cekDKiaJKC4jbyptME1PHDp4Ju/vtmfzZpFuQQOKQaPIy72fPs/X9sXHJT4hog8/EWqYiAV+E0voqE18+5zd34v799ZVunTlBTGyZCR88iKQELKJtiX2PhupMvBAkQ0XCL4+bI9pM1ETtRqnD4SAPtzLESr1J07X69vBxW9TQmBvrkYwvmLvs5VYkbbQhWjpl4l0qrq9WA/ICZ5F7fIXBdf3KKIvQqDYCgieIatz2bN3Q3838NMErOrWAgkdfDbPvTfH8EMrOAfbaSo9tWyDqCYO20rSx6zufYCwyMTbsGkA0FaB0vhJq9Ko/mPWTM1hPHLzA9ty22zuLNYsjfejeLerubBmyVxNHXYJ0M0wwnGLeOZeDoS5CKZIIPzrLVd5jv85HkK7FuJzn7h0+Wy/xULDGVW4KCvH0gR18JFOUco5ejtHLwdTbh+ITF49TnNsFMgezhKBratzbf86j7/6fOEp4Mp0jcV7B+hKOueW/BA2PQsAz9pqk1sl+tTOVd9ftmxdX40Iadzdl8R1FQiZWwNewNGTUos8w9Zqm1fg5JTTHotXv91JPRC5/AVBLAQIAABQAAgAIAEOUV0cNwDEewAEAANoDAAAPAAAAAAAAAAEAAAAAAAAAAABub25lL3BsYXllci54bWxQSwUGAAAAAAEAAQA9AAAA7QEAAAAA"/>
  <p:tag name="ISPRING_OUTPUT_FOLDER" val="C:\Users\Administrator\Desktop"/>
  <p:tag name="ISPRING_UUID" val="{C1A8F295-47DC-48FB-81BD-666766343352}"/>
  <p:tag name="ISPRING_RESOURCE_FOLDER" val="E:\素材\正版图-卖\PPT\0变色龙\0包图网\bt369\ppt\bt369\"/>
  <p:tag name="ISPRING_PRESENTATION_PATH" val="E:\素材\正版图-卖\PPT\0变色龙\0包图网\bt369\ppt\bt369.pptx"/>
  <p:tag name="ISPRING_PROJECT_FOLDER_UPDATED" val="1"/>
  <p:tag name="ISPRING_SCREEN_RECS_UPDATED" val="E:\素材\正版图-卖\PPT\0变色龙\0包图网\bt369\ppt\bt369"/>
  <p:tag name="ISPRING_SCORM_ENDPOINT" val="&lt;endpoint&gt;&lt;enable&gt;0&lt;/enable&gt;&lt;lrs&gt;http://&lt;/lrs&gt;&lt;auth&gt;0&lt;/auth&gt;&lt;login&gt;&lt;/login&gt;&lt;password&gt;&lt;/password&gt;&lt;key&gt;&lt;/key&gt;&lt;name&gt;&lt;/name&gt;&lt;email&gt;&lt;/email&gt;&lt;/endpoint&gt;&#10;"/>
  <p:tag name="ISPRING_PRESENTATION_TITLE" val="bt1276"/>
</p:tagLst>
</file>

<file path=ppt/tags/tag2.xml><?xml version="1.0" encoding="utf-8"?>
<p:tagLst xmlns:a="http://schemas.openxmlformats.org/drawingml/2006/main" xmlns:r="http://schemas.openxmlformats.org/officeDocument/2006/relationships" xmlns:p="http://schemas.openxmlformats.org/presentationml/2006/main">
  <p:tag name="ISPRING_SLIDE_ID_2" val="{D09DCD9B-1BEF-4FC7-B3EF-14810AB728DB}"/>
  <p:tag name="GENSWF_ADVANCE_TIME" val="5"/>
  <p:tag name="ISPRING_CUSTOM_TIMING_USED" val="1"/>
</p:tagLst>
</file>

<file path=ppt/tags/tag3.xml><?xml version="1.0" encoding="utf-8"?>
<p:tagLst xmlns:a="http://schemas.openxmlformats.org/drawingml/2006/main" xmlns:r="http://schemas.openxmlformats.org/officeDocument/2006/relationships" xmlns:p="http://schemas.openxmlformats.org/presentationml/2006/main">
  <p:tag name="ISPRING_SLIDE_ID_2" val="{D09DCD9B-1BEF-4FC7-B3EF-14810AB728DB}"/>
  <p:tag name="GENSWF_ADVANCE_TIME" val="5"/>
  <p:tag name="ISPRING_CUSTOM_TIMING_USED" val="1"/>
</p:tagLst>
</file>

<file path=ppt/tags/tag4.xml><?xml version="1.0" encoding="utf-8"?>
<p:tagLst xmlns:a="http://schemas.openxmlformats.org/drawingml/2006/main" xmlns:r="http://schemas.openxmlformats.org/officeDocument/2006/relationships" xmlns:p="http://schemas.openxmlformats.org/presentationml/2006/main">
  <p:tag name="ISPRING_SLIDE_ID_2" val="{D09DCD9B-1BEF-4FC7-B3EF-14810AB728DB}"/>
  <p:tag name="GENSWF_ADVANCE_TIME" val="5"/>
  <p:tag name="ISPRING_CUSTOM_TIMING_USED" val="1"/>
</p:tagLst>
</file>

<file path=ppt/tags/tag5.xml><?xml version="1.0" encoding="utf-8"?>
<p:tagLst xmlns:a="http://schemas.openxmlformats.org/drawingml/2006/main" xmlns:r="http://schemas.openxmlformats.org/officeDocument/2006/relationships" xmlns:p="http://schemas.openxmlformats.org/presentationml/2006/main">
  <p:tag name="ISPRING_SLIDE_ID_2" val="{D09DCD9B-1BEF-4FC7-B3EF-14810AB728DB}"/>
  <p:tag name="GENSWF_ADVANCE_TIME" val="5"/>
  <p:tag name="ISPRING_CUSTOM_TIMING_USED" val="1"/>
</p:tagLst>
</file>

<file path=ppt/theme/theme1.xml><?xml version="1.0" encoding="utf-8"?>
<a:theme xmlns:a="http://schemas.openxmlformats.org/drawingml/2006/main" name="自定义设计方案">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855</Words>
  <Application>Microsoft Office PowerPoint</Application>
  <PresentationFormat>Custom</PresentationFormat>
  <Paragraphs>89</Paragraphs>
  <Slides>17</Slides>
  <Notes>11</Notes>
  <HiddenSlides>0</HiddenSlides>
  <MMClips>1</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17</vt:i4>
      </vt:variant>
    </vt:vector>
  </HeadingPairs>
  <TitlesOfParts>
    <vt:vector size="27" baseType="lpstr">
      <vt:lpstr>微软雅黑</vt:lpstr>
      <vt:lpstr>宋体</vt:lpstr>
      <vt:lpstr>Arial</vt:lpstr>
      <vt:lpstr>Arial,Sans-Serif</vt:lpstr>
      <vt:lpstr>Calibri</vt:lpstr>
      <vt:lpstr>Calibri Light</vt:lpstr>
      <vt:lpstr>隶书</vt:lpstr>
      <vt:lpstr>Roboto</vt:lpstr>
      <vt:lpstr>Wingdings</vt:lpstr>
      <vt:lpstr>自定义设计方案</vt:lpstr>
      <vt:lpstr>PowerPoint Presentation</vt:lpstr>
      <vt:lpstr>PowerPoint Presentation</vt:lpstr>
      <vt:lpstr>Microaggression</vt:lpstr>
      <vt:lpstr>PowerPoint Presentation</vt:lpstr>
      <vt:lpstr>PowerPoint Presentation</vt:lpstr>
      <vt:lpstr>PowerPoint Presentation</vt:lpstr>
      <vt:lpstr>PowerPoint Presentation</vt:lpstr>
      <vt:lpstr>PowerPoint Presentation</vt:lpstr>
      <vt:lpstr>PowerPoint Presentation</vt:lpstr>
      <vt:lpstr>Benefits of Cultural Awareness</vt:lpstr>
      <vt:lpstr>PowerPoint Presentation</vt:lpstr>
      <vt:lpstr>PowerPoint Presentation</vt:lpstr>
      <vt:lpstr>Multicultural Marketing</vt:lpstr>
      <vt:lpstr>Cultural Borrowing</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
  <cp:revision>91</cp:revision>
  <dcterms:created xsi:type="dcterms:W3CDTF">2017-03-14T12:33:28Z</dcterms:created>
  <dcterms:modified xsi:type="dcterms:W3CDTF">2020-10-07T18:08:07Z</dcterms:modified>
</cp:coreProperties>
</file>